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4"/>
  </p:notesMasterIdLst>
  <p:sldIdLst>
    <p:sldId id="256" r:id="rId2"/>
    <p:sldId id="257" r:id="rId3"/>
    <p:sldId id="266" r:id="rId4"/>
    <p:sldId id="275" r:id="rId5"/>
    <p:sldId id="271" r:id="rId6"/>
    <p:sldId id="280" r:id="rId7"/>
    <p:sldId id="276" r:id="rId8"/>
    <p:sldId id="278" r:id="rId9"/>
    <p:sldId id="279" r:id="rId10"/>
    <p:sldId id="270" r:id="rId11"/>
    <p:sldId id="258" r:id="rId12"/>
    <p:sldId id="26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DC40"/>
    <a:srgbClr val="488A88"/>
    <a:srgbClr val="438086"/>
    <a:srgbClr val="FFFF4F"/>
    <a:srgbClr val="C3E74F"/>
    <a:srgbClr val="72AF2F"/>
    <a:srgbClr val="5A8B25"/>
    <a:srgbClr val="FD2F2F"/>
    <a:srgbClr val="00254B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157" autoAdjust="0"/>
    <p:restoredTop sz="96604" autoAdjust="0"/>
  </p:normalViewPr>
  <p:slideViewPr>
    <p:cSldViewPr>
      <p:cViewPr varScale="1">
        <p:scale>
          <a:sx n="106" d="100"/>
          <a:sy n="106" d="100"/>
        </p:scale>
        <p:origin x="173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E451F-3E05-4335-B799-31A1CA24BC8E}" type="datetimeFigureOut">
              <a:rPr lang="de-DE" smtClean="0"/>
              <a:t>23.12.2023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F85D8-A6AA-4CB5-A30A-03B8A3653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83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Dietmar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78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Larissa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786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695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752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Dietmar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087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3307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38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hteck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hteck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hteck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hteck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Abgerundetes Rechteck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Abgerundetes Rechteck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hteck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eck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hteck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hteck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/>
              <a:t>Formatvorlage des Untertitelmasters durch Klicken bearbeiten</a:t>
            </a:r>
            <a:endParaRPr kumimoji="0" lang="en-US"/>
          </a:p>
        </p:txBody>
      </p:sp>
      <p:sp>
        <p:nvSpPr>
          <p:cNvPr id="28" name="Datumsplatzhalt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2C2D4DF-9C07-4E8A-A9C8-699C3432BB19}" type="datetime1">
              <a:rPr lang="de-DE" smtClean="0"/>
              <a:t>23.12.2023</a:t>
            </a:fld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E567595-CCD6-4F78-8F27-840D13ABE7E3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6B5-51C5-4FE7-B623-37283DCE9607}" type="datetime1">
              <a:rPr lang="de-DE" smtClean="0"/>
              <a:t>23.12.2023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86873E8B-5625-A34E-AB1D-17DCC1E3BC34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1108-9016-4212-8567-2FCA934A2626}" type="datetime1">
              <a:rPr lang="de-DE" smtClean="0"/>
              <a:t>23.12.2023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EF4EF544-D00E-E040-834B-1AB2DC675130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5C24-D96E-4687-A8E5-4115C8070FE3}" type="datetime1">
              <a:rPr lang="de-DE" smtClean="0"/>
              <a:t>23.12.2023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63992" y="6391656"/>
            <a:ext cx="1988472" cy="36576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A406-BDB6-48C3-AB72-8B738A1EB34F}" type="datetime1">
              <a:rPr lang="de-DE" smtClean="0"/>
              <a:t>23.12.2023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30DE54EF-D574-6C41-BDE5-35E8D23ABF8C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F66A-EFBE-4D86-B794-B531731BC1EE}" type="datetime1">
              <a:rPr lang="de-DE" smtClean="0"/>
              <a:t>23.12.2023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28A2B9AB-CEFC-4843-A8CE-9D77611F0E5F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26" name="Datumsplatzhalt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7C69E42-4B2B-491B-A644-815082356129}" type="datetime1">
              <a:rPr lang="de-DE" smtClean="0"/>
              <a:t>23.12.2023</a:t>
            </a:fld>
            <a:endParaRPr lang="en-US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28" name="Fußzeilenplatzhalt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FEF4E230-B0C3-CC49-94BB-124CCF0FC893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28581BEF-411F-4C1C-828C-66B57363225F}" type="datetime1">
              <a:rPr lang="de-DE" smtClean="0"/>
              <a:t>23.12.2023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9B9422-82AE-1D4C-B6B0-865A43630775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E4652-83CF-48FF-B07A-5D300D4CA3EB}" type="datetime1">
              <a:rPr lang="de-DE" smtClean="0"/>
              <a:t>23.12.2023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87ADE735-D8CE-7144-BFF4-464CC69DD30A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2C4E-E099-4331-8BC5-F5919D33FBB0}" type="datetime1">
              <a:rPr lang="de-DE" smtClean="0"/>
              <a:t>23.12.2023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E84BC76B-DD63-3D41-8021-753CA6CA5598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/>
              <a:t>Bild durch Klicken auf Symbol hinzufügen</a:t>
            </a:r>
            <a:endParaRPr kumimoji="0"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A2B8-1C71-4F87-BF98-FD09C9576A12}" type="datetime1">
              <a:rPr lang="de-DE" smtClean="0"/>
              <a:t>23.12.2023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016CFB8-94C7-8342-AE16-44CC68AE3215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hteck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hteck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hteck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hteck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Abgerundetes Rechteck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Abgerundetes Rechteck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hteck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6" name="Rechteck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7" name="Rechteck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hteck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hteck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hteck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elplatzhalt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e-DE"/>
              <a:t>Textmasterformat bearbeiten</a:t>
            </a:r>
          </a:p>
          <a:p>
            <a:pPr lvl="1" eaLnBrk="1" latinLnBrk="0" hangingPunct="1"/>
            <a:r>
              <a:rPr kumimoji="0" lang="de-DE"/>
              <a:t>Zweite Ebene</a:t>
            </a:r>
          </a:p>
          <a:p>
            <a:pPr lvl="2" eaLnBrk="1" latinLnBrk="0" hangingPunct="1"/>
            <a:r>
              <a:rPr kumimoji="0" lang="de-DE"/>
              <a:t>Dritte Ebene</a:t>
            </a:r>
          </a:p>
          <a:p>
            <a:pPr lvl="3" eaLnBrk="1" latinLnBrk="0" hangingPunct="1"/>
            <a:r>
              <a:rPr kumimoji="0" lang="de-DE"/>
              <a:t>Vierte Ebene</a:t>
            </a:r>
          </a:p>
          <a:p>
            <a:pPr lvl="4" eaLnBrk="1" latinLnBrk="0" hangingPunct="1"/>
            <a:r>
              <a:rPr kumimoji="0" lang="de-DE"/>
              <a:t>Fünfte Ebene</a:t>
            </a:r>
            <a:endParaRPr kumimoji="0"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D83A9F74-EE4C-49D6-9661-C67699B6A199}" type="datetime1">
              <a:rPr lang="de-DE" smtClean="0"/>
              <a:t>23.12.2023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95536" y="760636"/>
            <a:ext cx="8352927" cy="2344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BILDANALYSE UND BILDVERARBEITUNG</a:t>
            </a: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Gruppenpräsentation</a:t>
            </a: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  <a:p>
            <a:pPr>
              <a:lnSpc>
                <a:spcPct val="150000"/>
              </a:lnSpc>
              <a:defRPr/>
            </a:pPr>
            <a:endParaRPr lang="de-DE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Programmierung für KI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23528" y="4293096"/>
            <a:ext cx="4608512" cy="2160240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Gruppe A1-1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de-DE" sz="1600" u="sng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Al-Atrash, Anas Abdelsaman Ramadan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Balczukat, Phil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Ferme, Larissa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Koch, Claus-Peter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Ysop, Dietmar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041DD58-48B2-5F4E-9AFE-53178492BD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0112" y="5013176"/>
            <a:ext cx="28765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0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164288" y="0"/>
            <a:ext cx="1772448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4715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AD18ADAA-B318-9D41-A82D-BC6358346B90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Produktvideo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51BB5F0C-E5D9-1243-8E65-802B5454CFB5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C76E595-669A-1C4A-8134-3249A88E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4142" y="2708920"/>
            <a:ext cx="2595716" cy="259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1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806FCC-D494-2845-8878-7912957F5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696"/>
            <a:ext cx="9166520" cy="61653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7568" y="2606928"/>
            <a:ext cx="8568952" cy="1008112"/>
          </a:xfrm>
          <a:solidFill>
            <a:schemeClr val="bg1">
              <a:alpha val="53000"/>
            </a:schemeClr>
          </a:solidFill>
          <a:effectLst>
            <a:softEdge rad="63500"/>
          </a:effectLst>
        </p:spPr>
        <p:txBody>
          <a:bodyPr>
            <a:noAutofit/>
          </a:bodyPr>
          <a:lstStyle/>
          <a:p>
            <a:pPr algn="ctr"/>
            <a:r>
              <a:rPr lang="de-DE" sz="3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Vielen Dank für Ihre Aufmerksamkeit</a:t>
            </a:r>
            <a:endParaRPr lang="en-US" sz="3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97568" y="3573016"/>
            <a:ext cx="8546432" cy="576064"/>
          </a:xfrm>
          <a:solidFill>
            <a:schemeClr val="bg1">
              <a:alpha val="53000"/>
            </a:schemeClr>
          </a:solidFill>
          <a:effectLst>
            <a:softEdge rad="63500"/>
          </a:effectLst>
        </p:spPr>
        <p:txBody>
          <a:bodyPr vert="horz" anchor="ctr">
            <a:no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de-DE" sz="24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Für Rückfragen stehen wir gerne zur Verfügung.</a:t>
            </a:r>
            <a:endParaRPr lang="en-US" sz="240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236296" y="0"/>
            <a:ext cx="1700440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127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700808"/>
            <a:ext cx="8496944" cy="4536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BILDNACHWEISE: 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de-DE" sz="105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sabinealtena.de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/schlagfertigkeit-teil-5-ich-haette-da-mal-eine-frage</a:t>
            </a: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ICONS:	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</a:rPr>
              <a:t>https://icons8.de/icon/set/bearbeiten/material--static--white</a:t>
            </a: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FARBSCHEMA: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https://imagecolorpicker.com/color-code/eeeee4</a:t>
            </a: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LITERATUR/VIDEO: 	</a:t>
            </a:r>
            <a:r>
              <a:rPr lang="de-DE" sz="1050" b="0" i="0">
                <a:solidFill>
                  <a:srgbClr val="1F2328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https://www.youtube.com/watch?v=6DjFscX4I_c</a:t>
            </a:r>
            <a:endParaRPr lang="de-DE" sz="1200" b="0" i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200">
                <a:solidFill>
                  <a:srgbClr val="1F23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            	</a:t>
            </a:r>
            <a:r>
              <a:rPr lang="de-DE" sz="10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https://github.com/patrick013/Object-Detection---Yolov3/blob/master/model/yolov3.weights</a:t>
            </a:r>
            <a:endParaRPr lang="de-DE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de-DE" sz="1200" b="0" i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 b="0" i="0">
              <a:solidFill>
                <a:srgbClr val="1F2328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92280" y="0"/>
            <a:ext cx="1844456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3DF837-5154-3748-BE37-0508884DB681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Backup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3CD2BB6-F308-0943-846D-3F335C0AE898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754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Halbbogen 4"/>
          <p:cNvSpPr/>
          <p:nvPr/>
        </p:nvSpPr>
        <p:spPr>
          <a:xfrm>
            <a:off x="-1116632" y="1196751"/>
            <a:ext cx="2520280" cy="5112569"/>
          </a:xfrm>
          <a:prstGeom prst="blockArc">
            <a:avLst>
              <a:gd name="adj1" fmla="val 16934234"/>
              <a:gd name="adj2" fmla="val 4526551"/>
              <a:gd name="adj3" fmla="val 0"/>
            </a:avLst>
          </a:prstGeom>
          <a:ln w="25400"/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10000"/>
        </p:spPr>
        <p:style>
          <a:lnRef idx="2">
            <a:schemeClr val="dk2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7" name="Gruppieren 6"/>
          <p:cNvGrpSpPr/>
          <p:nvPr/>
        </p:nvGrpSpPr>
        <p:grpSpPr>
          <a:xfrm>
            <a:off x="1026238" y="1589651"/>
            <a:ext cx="6786122" cy="399189"/>
            <a:chOff x="308133" y="199682"/>
            <a:chExt cx="7122059" cy="399189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8" name="Rechteck 7"/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Aufgabenstellung</a:t>
              </a:r>
            </a:p>
          </p:txBody>
        </p:sp>
      </p:grpSp>
      <p:sp>
        <p:nvSpPr>
          <p:cNvPr id="17" name="Ellipse 16"/>
          <p:cNvSpPr/>
          <p:nvPr/>
        </p:nvSpPr>
        <p:spPr>
          <a:xfrm>
            <a:off x="688638" y="1539752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18" name="Gruppieren 17"/>
          <p:cNvGrpSpPr/>
          <p:nvPr/>
        </p:nvGrpSpPr>
        <p:grpSpPr>
          <a:xfrm>
            <a:off x="1339835" y="2237723"/>
            <a:ext cx="6472525" cy="399189"/>
            <a:chOff x="669634" y="798817"/>
            <a:chExt cx="6760557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9" name="Rechteck 18"/>
            <p:cNvSpPr/>
            <p:nvPr/>
          </p:nvSpPr>
          <p:spPr>
            <a:xfrm>
              <a:off x="669634" y="798817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hteck 19"/>
            <p:cNvSpPr/>
            <p:nvPr/>
          </p:nvSpPr>
          <p:spPr>
            <a:xfrm>
              <a:off x="669634" y="798817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Projektmanagement</a:t>
              </a:r>
            </a:p>
          </p:txBody>
        </p:sp>
      </p:grpSp>
      <p:sp>
        <p:nvSpPr>
          <p:cNvPr id="16" name="Ellipse 15"/>
          <p:cNvSpPr/>
          <p:nvPr/>
        </p:nvSpPr>
        <p:spPr>
          <a:xfrm>
            <a:off x="986317" y="2187824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1" name="Gruppieren 20"/>
          <p:cNvGrpSpPr/>
          <p:nvPr/>
        </p:nvGrpSpPr>
        <p:grpSpPr>
          <a:xfrm>
            <a:off x="1475655" y="2885795"/>
            <a:ext cx="6336705" cy="399189"/>
            <a:chOff x="867736" y="1397513"/>
            <a:chExt cx="6562456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2" name="Rechteck 21"/>
            <p:cNvSpPr/>
            <p:nvPr/>
          </p:nvSpPr>
          <p:spPr>
            <a:xfrm>
              <a:off x="867736" y="1397513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867736" y="1397513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Programmarchitektur und Programmfluss</a:t>
              </a:r>
            </a:p>
          </p:txBody>
        </p:sp>
      </p:grpSp>
      <p:sp>
        <p:nvSpPr>
          <p:cNvPr id="12" name="Ellipse 11"/>
          <p:cNvSpPr/>
          <p:nvPr/>
        </p:nvSpPr>
        <p:spPr>
          <a:xfrm>
            <a:off x="1115616" y="2835896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4" name="Gruppieren 23"/>
          <p:cNvGrpSpPr/>
          <p:nvPr/>
        </p:nvGrpSpPr>
        <p:grpSpPr>
          <a:xfrm>
            <a:off x="1557311" y="3533867"/>
            <a:ext cx="6255050" cy="399189"/>
            <a:chOff x="930987" y="1996649"/>
            <a:chExt cx="6499204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5" name="Rechteck 24"/>
            <p:cNvSpPr/>
            <p:nvPr/>
          </p:nvSpPr>
          <p:spPr>
            <a:xfrm>
              <a:off x="930987" y="1996649"/>
              <a:ext cx="6499204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930987" y="1996649"/>
              <a:ext cx="6499204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GUI – Graphical User Interface</a:t>
              </a:r>
            </a:p>
          </p:txBody>
        </p:sp>
      </p:grpSp>
      <p:sp>
        <p:nvSpPr>
          <p:cNvPr id="10" name="Ellipse 9"/>
          <p:cNvSpPr/>
          <p:nvPr/>
        </p:nvSpPr>
        <p:spPr>
          <a:xfrm>
            <a:off x="1187624" y="3483968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7" name="Gruppieren 26"/>
          <p:cNvGrpSpPr/>
          <p:nvPr/>
        </p:nvGrpSpPr>
        <p:grpSpPr>
          <a:xfrm>
            <a:off x="1475656" y="4181939"/>
            <a:ext cx="6336705" cy="399189"/>
            <a:chOff x="867736" y="2595784"/>
            <a:chExt cx="6562456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8" name="Rechteck 27"/>
            <p:cNvSpPr/>
            <p:nvPr/>
          </p:nvSpPr>
          <p:spPr>
            <a:xfrm>
              <a:off x="867736" y="2595784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9" name="Rechteck 28"/>
            <p:cNvSpPr/>
            <p:nvPr/>
          </p:nvSpPr>
          <p:spPr>
            <a:xfrm>
              <a:off x="867736" y="2595784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Produkteinsatz </a:t>
              </a: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 Features I/II</a:t>
              </a:r>
              <a:endParaRPr lang="de-DE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1" name="Ellipse 10"/>
          <p:cNvSpPr/>
          <p:nvPr/>
        </p:nvSpPr>
        <p:spPr>
          <a:xfrm>
            <a:off x="1115616" y="4132040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1331640" y="4797152"/>
            <a:ext cx="6480721" cy="399189"/>
            <a:chOff x="669634" y="3194480"/>
            <a:chExt cx="6760557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1" name="Rechteck 30"/>
            <p:cNvSpPr/>
            <p:nvPr/>
          </p:nvSpPr>
          <p:spPr>
            <a:xfrm>
              <a:off x="669634" y="3194480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669634" y="3194480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Produktvideo</a:t>
              </a:r>
            </a:p>
          </p:txBody>
        </p:sp>
      </p:grpSp>
      <p:sp>
        <p:nvSpPr>
          <p:cNvPr id="13" name="Ellipse 12"/>
          <p:cNvSpPr/>
          <p:nvPr/>
        </p:nvSpPr>
        <p:spPr>
          <a:xfrm>
            <a:off x="986317" y="4747253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33" name="Gruppieren 32"/>
          <p:cNvGrpSpPr/>
          <p:nvPr/>
        </p:nvGrpSpPr>
        <p:grpSpPr>
          <a:xfrm>
            <a:off x="1010971" y="5445224"/>
            <a:ext cx="6801390" cy="399189"/>
            <a:chOff x="308133" y="3793616"/>
            <a:chExt cx="7122059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4" name="Rechteck 33"/>
            <p:cNvSpPr/>
            <p:nvPr/>
          </p:nvSpPr>
          <p:spPr>
            <a:xfrm>
              <a:off x="308133" y="3793616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5" name="Rechteck 34"/>
            <p:cNvSpPr/>
            <p:nvPr/>
          </p:nvSpPr>
          <p:spPr>
            <a:xfrm>
              <a:off x="308133" y="3793616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Fragen</a:t>
              </a:r>
            </a:p>
          </p:txBody>
        </p:sp>
      </p:grpSp>
      <p:sp>
        <p:nvSpPr>
          <p:cNvPr id="14" name="Ellipse 13"/>
          <p:cNvSpPr/>
          <p:nvPr/>
        </p:nvSpPr>
        <p:spPr>
          <a:xfrm>
            <a:off x="688638" y="5395325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05C15986-ABC6-B642-8450-E63F22E73D17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Agenda</a:t>
            </a:r>
          </a:p>
        </p:txBody>
      </p:sp>
      <p:sp>
        <p:nvSpPr>
          <p:cNvPr id="38" name="Foliennummernplatzhalter 5">
            <a:extLst>
              <a:ext uri="{FF2B5EF4-FFF2-40B4-BE49-F238E27FC236}">
                <a16:creationId xmlns:a16="http://schemas.microsoft.com/office/drawing/2014/main" id="{D295FB7F-C2A6-8746-8589-4F68CEAD9D5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</p:spTree>
    <p:extLst>
      <p:ext uri="{BB962C8B-B14F-4D97-AF65-F5344CB8AC3E}">
        <p14:creationId xmlns:p14="http://schemas.microsoft.com/office/powerpoint/2010/main" val="1923450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714" y="476672"/>
            <a:ext cx="8229600" cy="576000"/>
          </a:xfrm>
        </p:spPr>
        <p:txBody>
          <a:bodyPr>
            <a:noAutofit/>
          </a:bodyPr>
          <a:lstStyle/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Aufgabenstellung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027931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Foliennummernplatzhalter 5"/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FECC5C0-56F4-A448-8B6D-F7A456525C99}"/>
              </a:ext>
            </a:extLst>
          </p:cNvPr>
          <p:cNvSpPr txBox="1"/>
          <p:nvPr/>
        </p:nvSpPr>
        <p:spPr>
          <a:xfrm>
            <a:off x="5292080" y="1585174"/>
            <a:ext cx="364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u="none"/>
              <a:t>Software-Spezifikation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6C6E224-262A-5042-A3FC-3C303A6BFDEE}"/>
              </a:ext>
            </a:extLst>
          </p:cNvPr>
          <p:cNvSpPr/>
          <p:nvPr/>
        </p:nvSpPr>
        <p:spPr>
          <a:xfrm>
            <a:off x="90031" y="2171472"/>
            <a:ext cx="4265946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Grundlegende Bildbearbeitung: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Bilder laden und anzeigen, Bilder skalieren, Bilder zuschneiden, Bilder drehen und spiegeln, Bilder in Graustufen konvertieren, Bilder in verschiedenen Formaten abspeichern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Bildfilter: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Unschärfe, Schärfen, Kantenentdeckung, Helligkeit und Kontrast anpassen, Farbfilter, etc.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Objekterkennung: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Objekterkennung mit vortrainierten Modellen wie YOLO (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Look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Once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), Objekte extrahieren und geordnet abspeichern, Gesichter in Bildern erkennen und mit Namen beschriften</a:t>
            </a: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Texterkennung (OCR):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Text aus Bildern extrahieren mit Optical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Character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Recognition (OCR)-Bibliotheken wie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Tesseract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buFont typeface="+mj-lt"/>
              <a:buAutoNum type="arabicPeriod"/>
            </a:pPr>
            <a:endParaRPr lang="de-DE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Optimierung der GUI: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Entwerfen Sie eine benutzerfreundliche Oberfläche für die App, mit der Benutzer Bilder einfach hochladen, die gewünschten Funktionen auswählen und die Ergebnisse anzeigen können</a:t>
            </a:r>
            <a:endParaRPr lang="de-DE" sz="1100" b="0" i="0" u="none" strike="noStrike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044B27C9-68F0-E44B-B644-2970AE651BC0}"/>
              </a:ext>
            </a:extLst>
          </p:cNvPr>
          <p:cNvCxnSpPr/>
          <p:nvPr/>
        </p:nvCxnSpPr>
        <p:spPr>
          <a:xfrm>
            <a:off x="4580549" y="1734325"/>
            <a:ext cx="0" cy="48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6816777A-BD37-CC47-B8D5-C86804B00A01}"/>
              </a:ext>
            </a:extLst>
          </p:cNvPr>
          <p:cNvSpPr txBox="1"/>
          <p:nvPr/>
        </p:nvSpPr>
        <p:spPr>
          <a:xfrm>
            <a:off x="90030" y="1585174"/>
            <a:ext cx="436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Exemplarische Anforderungen</a:t>
            </a:r>
          </a:p>
        </p:txBody>
      </p:sp>
      <p:sp>
        <p:nvSpPr>
          <p:cNvPr id="4" name="Explosion: 8 Zacken 3">
            <a:extLst>
              <a:ext uri="{FF2B5EF4-FFF2-40B4-BE49-F238E27FC236}">
                <a16:creationId xmlns:a16="http://schemas.microsoft.com/office/drawing/2014/main" id="{16F872DD-C463-E3C4-B387-3603212E318A}"/>
              </a:ext>
            </a:extLst>
          </p:cNvPr>
          <p:cNvSpPr/>
          <p:nvPr/>
        </p:nvSpPr>
        <p:spPr>
          <a:xfrm>
            <a:off x="7538167" y="605379"/>
            <a:ext cx="1453116" cy="1278742"/>
          </a:xfrm>
          <a:prstGeom prst="irregularSeal1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>
                <a:solidFill>
                  <a:schemeClr val="accent2"/>
                </a:solidFill>
              </a:rPr>
              <a:t>30</a:t>
            </a:r>
            <a:r>
              <a:rPr lang="de-DE" sz="1050" b="1">
                <a:solidFill>
                  <a:schemeClr val="accent2"/>
                </a:solidFill>
              </a:rPr>
              <a:t> </a:t>
            </a:r>
            <a:r>
              <a:rPr lang="de-DE" sz="800" b="1">
                <a:solidFill>
                  <a:schemeClr val="accent2"/>
                </a:solidFill>
              </a:rPr>
              <a:t>Funktionen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7C49CCE-4A53-EC06-C4AC-0E55C5FCC9A6}"/>
              </a:ext>
            </a:extLst>
          </p:cNvPr>
          <p:cNvSpPr/>
          <p:nvPr/>
        </p:nvSpPr>
        <p:spPr>
          <a:xfrm>
            <a:off x="5580111" y="2217180"/>
            <a:ext cx="24482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DATEI MANAGER inkl. MENU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fik 9" descr="Hierarchie mit einfarbiger Füllung">
            <a:extLst>
              <a:ext uri="{FF2B5EF4-FFF2-40B4-BE49-F238E27FC236}">
                <a16:creationId xmlns:a16="http://schemas.microsoft.com/office/drawing/2014/main" id="{D2C26559-5E6E-8947-981D-04CD3AD4E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8710" y="2114432"/>
            <a:ext cx="467107" cy="467107"/>
          </a:xfrm>
          <a:prstGeom prst="rect">
            <a:avLst/>
          </a:prstGeom>
        </p:spPr>
      </p:pic>
      <p:pic>
        <p:nvPicPr>
          <p:cNvPr id="12" name="Grafik 11" descr="Blende mit einfarbiger Füllung">
            <a:extLst>
              <a:ext uri="{FF2B5EF4-FFF2-40B4-BE49-F238E27FC236}">
                <a16:creationId xmlns:a16="http://schemas.microsoft.com/office/drawing/2014/main" id="{F1DFC4F6-DF17-7180-353B-CD3A7B180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7817" y="2891914"/>
            <a:ext cx="468000" cy="46800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E95D4E3D-5717-1FDC-2815-53B0F069456B}"/>
              </a:ext>
            </a:extLst>
          </p:cNvPr>
          <p:cNvSpPr/>
          <p:nvPr/>
        </p:nvSpPr>
        <p:spPr>
          <a:xfrm>
            <a:off x="5580112" y="2995109"/>
            <a:ext cx="224972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STANDARDFUNKTIONEN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Grafik 14" descr="Bilder mit einfarbiger Füllung">
            <a:extLst>
              <a:ext uri="{FF2B5EF4-FFF2-40B4-BE49-F238E27FC236}">
                <a16:creationId xmlns:a16="http://schemas.microsoft.com/office/drawing/2014/main" id="{09C6A2A0-7EF5-52B5-DCBF-0B1008330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27817" y="3669202"/>
            <a:ext cx="468000" cy="4680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01EC916-8008-AC7A-C967-6D4BB4D14857}"/>
              </a:ext>
            </a:extLst>
          </p:cNvPr>
          <p:cNvSpPr/>
          <p:nvPr/>
        </p:nvSpPr>
        <p:spPr>
          <a:xfrm>
            <a:off x="5580112" y="3773038"/>
            <a:ext cx="24482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ERWEITERTE FUNKTIONEN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Grafik 17" descr="Onlinebesprechung mit einfarbiger Füllung">
            <a:extLst>
              <a:ext uri="{FF2B5EF4-FFF2-40B4-BE49-F238E27FC236}">
                <a16:creationId xmlns:a16="http://schemas.microsoft.com/office/drawing/2014/main" id="{7B8949A6-88BB-1C25-64A7-F71B26038E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27817" y="4447771"/>
            <a:ext cx="468000" cy="46800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380359A1-C198-0519-8C02-B0C2E1A9527E}"/>
              </a:ext>
            </a:extLst>
          </p:cNvPr>
          <p:cNvSpPr/>
          <p:nvPr/>
        </p:nvSpPr>
        <p:spPr>
          <a:xfrm>
            <a:off x="5580111" y="4437112"/>
            <a:ext cx="19580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BILDERKENNUNG PRO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1" name="Grafik 20" descr="Chatblase mit einfarbiger Füllung">
            <a:extLst>
              <a:ext uri="{FF2B5EF4-FFF2-40B4-BE49-F238E27FC236}">
                <a16:creationId xmlns:a16="http://schemas.microsoft.com/office/drawing/2014/main" id="{E8079975-D8A5-413E-9E11-60A81AE792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27817" y="5226340"/>
            <a:ext cx="468000" cy="4680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138647D-1C83-0EEE-5AAC-6E81B7421340}"/>
              </a:ext>
            </a:extLst>
          </p:cNvPr>
          <p:cNvSpPr/>
          <p:nvPr/>
        </p:nvSpPr>
        <p:spPr>
          <a:xfrm>
            <a:off x="5571397" y="5329535"/>
            <a:ext cx="31050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SPRACHERKENNUNG UND AUSGABE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4" name="Grafik 23" descr="Monitor mit einfarbiger Füllung">
            <a:extLst>
              <a:ext uri="{FF2B5EF4-FFF2-40B4-BE49-F238E27FC236}">
                <a16:creationId xmlns:a16="http://schemas.microsoft.com/office/drawing/2014/main" id="{CC6DC474-72F9-5E9E-142E-5610FAF4E0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30561" y="5907344"/>
            <a:ext cx="468000" cy="468000"/>
          </a:xfrm>
          <a:prstGeom prst="rect">
            <a:avLst/>
          </a:prstGeom>
        </p:spPr>
      </p:pic>
      <p:pic>
        <p:nvPicPr>
          <p:cNvPr id="26" name="Grafik 25" descr="Computer mit einfarbiger Füllung">
            <a:extLst>
              <a:ext uri="{FF2B5EF4-FFF2-40B4-BE49-F238E27FC236}">
                <a16:creationId xmlns:a16="http://schemas.microsoft.com/office/drawing/2014/main" id="{1BCCB27F-E4B2-0900-2D70-BEC0DCAD1F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80561" y="6057344"/>
            <a:ext cx="468000" cy="468000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681CDA7C-1117-4043-B358-4217C1CFE93B}"/>
              </a:ext>
            </a:extLst>
          </p:cNvPr>
          <p:cNvSpPr/>
          <p:nvPr/>
        </p:nvSpPr>
        <p:spPr>
          <a:xfrm>
            <a:off x="5548572" y="6102668"/>
            <a:ext cx="31050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100" b="1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MODERNES DESIGN</a:t>
            </a:r>
            <a:endParaRPr lang="de-DE" sz="11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1AC86DA-63F5-F872-C025-BC0C8650B3E3}"/>
              </a:ext>
            </a:extLst>
          </p:cNvPr>
          <p:cNvSpPr txBox="1"/>
          <p:nvPr/>
        </p:nvSpPr>
        <p:spPr>
          <a:xfrm>
            <a:off x="5606898" y="4654271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extreme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8354E63-D372-F3E9-97F6-127AC92DABEF}"/>
              </a:ext>
            </a:extLst>
          </p:cNvPr>
          <p:cNvSpPr txBox="1"/>
          <p:nvPr/>
        </p:nvSpPr>
        <p:spPr>
          <a:xfrm>
            <a:off x="5601752" y="5529417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advanced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6D33FC0-8766-0250-BF1E-A570DFAC7342}"/>
              </a:ext>
            </a:extLst>
          </p:cNvPr>
          <p:cNvSpPr txBox="1"/>
          <p:nvPr/>
        </p:nvSpPr>
        <p:spPr>
          <a:xfrm>
            <a:off x="5601751" y="3964270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Power tools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DBB25CB-7C45-F2C6-310F-043629114330}"/>
              </a:ext>
            </a:extLst>
          </p:cNvPr>
          <p:cNvSpPr txBox="1"/>
          <p:nvPr/>
        </p:nvSpPr>
        <p:spPr>
          <a:xfrm>
            <a:off x="5601750" y="3201411"/>
            <a:ext cx="1103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Basis work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897DB5F-1306-999E-D6ED-091034CB3CD2}"/>
              </a:ext>
            </a:extLst>
          </p:cNvPr>
          <p:cNvSpPr txBox="1"/>
          <p:nvPr/>
        </p:nvSpPr>
        <p:spPr>
          <a:xfrm>
            <a:off x="5601749" y="2415733"/>
            <a:ext cx="18505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highlight>
                  <a:srgbClr val="FFFF00"/>
                </a:highlight>
              </a:rPr>
              <a:t>logical &amp; structured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8453B0C-5680-3DD1-D25C-9733FB051384}"/>
              </a:ext>
            </a:extLst>
          </p:cNvPr>
          <p:cNvSpPr txBox="1"/>
          <p:nvPr/>
        </p:nvSpPr>
        <p:spPr>
          <a:xfrm>
            <a:off x="5598561" y="6332792"/>
            <a:ext cx="1939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0" i="1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Young &amp; Innovative Interface Design</a:t>
            </a:r>
            <a:endParaRPr lang="de-DE" sz="900" i="1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155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Textfeld 32">
            <a:extLst>
              <a:ext uri="{FF2B5EF4-FFF2-40B4-BE49-F238E27FC236}">
                <a16:creationId xmlns:a16="http://schemas.microsoft.com/office/drawing/2014/main" id="{8FECC5C0-56F4-A448-8B6D-F7A456525C99}"/>
              </a:ext>
            </a:extLst>
          </p:cNvPr>
          <p:cNvSpPr txBox="1"/>
          <p:nvPr/>
        </p:nvSpPr>
        <p:spPr>
          <a:xfrm>
            <a:off x="2483768" y="3429000"/>
            <a:ext cx="37934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Agiles Projektmanagement</a:t>
            </a:r>
          </a:p>
          <a:p>
            <a:r>
              <a:rPr lang="de-DE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Scrum</a:t>
            </a:r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Sprints</a:t>
            </a:r>
          </a:p>
          <a:p>
            <a:r>
              <a:rPr lang="de-DE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PyCharm</a:t>
            </a:r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Community + </a:t>
            </a:r>
            <a:r>
              <a:rPr lang="de-DE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GitHub</a:t>
            </a:r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D22A5BA-6D58-2A43-9F8C-11E887ADE5DE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Projektmanagement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8AE2842D-5EB5-6C40-AED2-813217ECB96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BD095D4-A1CF-DEAA-DDD4-B7A59309FC1C}"/>
              </a:ext>
            </a:extLst>
          </p:cNvPr>
          <p:cNvSpPr/>
          <p:nvPr/>
        </p:nvSpPr>
        <p:spPr>
          <a:xfrm>
            <a:off x="5436096" y="1188696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Larissa</a:t>
            </a:r>
          </a:p>
        </p:txBody>
      </p:sp>
    </p:spTree>
    <p:extLst>
      <p:ext uri="{BB962C8B-B14F-4D97-AF65-F5344CB8AC3E}">
        <p14:creationId xmlns:p14="http://schemas.microsoft.com/office/powerpoint/2010/main" val="106805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4005044-6119-B940-AE5C-4288DC0CAEDD}"/>
              </a:ext>
            </a:extLst>
          </p:cNvPr>
          <p:cNvSpPr/>
          <p:nvPr/>
        </p:nvSpPr>
        <p:spPr>
          <a:xfrm>
            <a:off x="987382" y="1628800"/>
            <a:ext cx="2855079" cy="50151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87FCE4-6C1C-B641-9C18-F4BE18C6E67F}"/>
              </a:ext>
            </a:extLst>
          </p:cNvPr>
          <p:cNvSpPr txBox="1"/>
          <p:nvPr/>
        </p:nvSpPr>
        <p:spPr>
          <a:xfrm>
            <a:off x="2051067" y="1397968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Main.py</a:t>
            </a:r>
            <a:endParaRPr lang="de-DE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8E776FD-E158-764B-93BC-F6DDCBAC98E1}"/>
              </a:ext>
            </a:extLst>
          </p:cNvPr>
          <p:cNvSpPr txBox="1"/>
          <p:nvPr/>
        </p:nvSpPr>
        <p:spPr>
          <a:xfrm>
            <a:off x="4476672" y="2384919"/>
            <a:ext cx="407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C429978-3636-4B4A-B4C7-6C0315F97873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Programmarchitektur und Programmfluss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EADBD5B-68C9-5845-B225-C48B319C3C56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0EF439-D459-9642-9EAF-A220B1BE80A0}"/>
              </a:ext>
            </a:extLst>
          </p:cNvPr>
          <p:cNvSpPr/>
          <p:nvPr/>
        </p:nvSpPr>
        <p:spPr>
          <a:xfrm>
            <a:off x="1267187" y="3877873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laden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E5F43B-29E9-5C42-B15C-D49ABD38EFAF}"/>
              </a:ext>
            </a:extLst>
          </p:cNvPr>
          <p:cNvSpPr/>
          <p:nvPr/>
        </p:nvSpPr>
        <p:spPr>
          <a:xfrm>
            <a:off x="1267187" y="6104904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exportieren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6664302-0A55-AF40-B030-8AC14A6C185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7922" y="4047942"/>
            <a:ext cx="689265" cy="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557152F-A044-E144-BF64-7AADDA9729ED}"/>
              </a:ext>
            </a:extLst>
          </p:cNvPr>
          <p:cNvSpPr txBox="1"/>
          <p:nvPr/>
        </p:nvSpPr>
        <p:spPr>
          <a:xfrm>
            <a:off x="556902" y="6302553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F4D0533-C369-2542-881B-FDB0E610749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77922" y="6279120"/>
            <a:ext cx="689265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5843B4F-85D3-D04B-A3D0-B8DF7F9B3027}"/>
              </a:ext>
            </a:extLst>
          </p:cNvPr>
          <p:cNvSpPr txBox="1"/>
          <p:nvPr/>
        </p:nvSpPr>
        <p:spPr>
          <a:xfrm>
            <a:off x="546356" y="4026373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30" name="Vordefinierter Prozess 29">
            <a:extLst>
              <a:ext uri="{FF2B5EF4-FFF2-40B4-BE49-F238E27FC236}">
                <a16:creationId xmlns:a16="http://schemas.microsoft.com/office/drawing/2014/main" id="{BBE63A27-7EDA-4C47-97A4-DE73AC46D789}"/>
              </a:ext>
            </a:extLst>
          </p:cNvPr>
          <p:cNvSpPr/>
          <p:nvPr/>
        </p:nvSpPr>
        <p:spPr>
          <a:xfrm>
            <a:off x="2513985" y="4437112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1</a:t>
            </a:r>
          </a:p>
        </p:txBody>
      </p:sp>
      <p:sp>
        <p:nvSpPr>
          <p:cNvPr id="31" name="Vordefinierter Prozess 30">
            <a:extLst>
              <a:ext uri="{FF2B5EF4-FFF2-40B4-BE49-F238E27FC236}">
                <a16:creationId xmlns:a16="http://schemas.microsoft.com/office/drawing/2014/main" id="{B78B62F8-BAF9-A24D-A403-8538606A51CE}"/>
              </a:ext>
            </a:extLst>
          </p:cNvPr>
          <p:cNvSpPr/>
          <p:nvPr/>
        </p:nvSpPr>
        <p:spPr>
          <a:xfrm>
            <a:off x="2513985" y="4857063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2</a:t>
            </a:r>
          </a:p>
        </p:txBody>
      </p:sp>
      <p:sp>
        <p:nvSpPr>
          <p:cNvPr id="32" name="Vordefinierter Prozess 31">
            <a:extLst>
              <a:ext uri="{FF2B5EF4-FFF2-40B4-BE49-F238E27FC236}">
                <a16:creationId xmlns:a16="http://schemas.microsoft.com/office/drawing/2014/main" id="{3922BD8A-0927-564C-BB5D-55B3B96EF032}"/>
              </a:ext>
            </a:extLst>
          </p:cNvPr>
          <p:cNvSpPr/>
          <p:nvPr/>
        </p:nvSpPr>
        <p:spPr>
          <a:xfrm>
            <a:off x="2513984" y="5528840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2EE50CB-D534-3B45-9EAB-6703EA0CB60D}"/>
              </a:ext>
            </a:extLst>
          </p:cNvPr>
          <p:cNvSpPr txBox="1"/>
          <p:nvPr/>
        </p:nvSpPr>
        <p:spPr>
          <a:xfrm>
            <a:off x="2984880" y="5203562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A3A1C1D-B0D9-F04E-B6CB-4929B4B2CEB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1900151" y="4226305"/>
            <a:ext cx="0" cy="187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46D18E7-B4A6-E047-AB1F-5FCDA342F46E}"/>
              </a:ext>
            </a:extLst>
          </p:cNvPr>
          <p:cNvCxnSpPr>
            <a:cxnSpLocks/>
          </p:cNvCxnSpPr>
          <p:nvPr/>
        </p:nvCxnSpPr>
        <p:spPr>
          <a:xfrm>
            <a:off x="1929832" y="4509120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A1629-FCC4-E84E-8536-812A9E6B2703}"/>
              </a:ext>
            </a:extLst>
          </p:cNvPr>
          <p:cNvCxnSpPr>
            <a:cxnSpLocks/>
          </p:cNvCxnSpPr>
          <p:nvPr/>
        </p:nvCxnSpPr>
        <p:spPr>
          <a:xfrm flipH="1">
            <a:off x="1929832" y="4653136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5965165-62E1-8442-86EA-4D5505E1223D}"/>
              </a:ext>
            </a:extLst>
          </p:cNvPr>
          <p:cNvCxnSpPr>
            <a:cxnSpLocks/>
          </p:cNvCxnSpPr>
          <p:nvPr/>
        </p:nvCxnSpPr>
        <p:spPr>
          <a:xfrm flipH="1">
            <a:off x="1929832" y="5753032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70C2024-1887-D044-8221-B949C56DADBF}"/>
              </a:ext>
            </a:extLst>
          </p:cNvPr>
          <p:cNvCxnSpPr>
            <a:cxnSpLocks/>
          </p:cNvCxnSpPr>
          <p:nvPr/>
        </p:nvCxnSpPr>
        <p:spPr>
          <a:xfrm flipH="1">
            <a:off x="1929832" y="5085184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8F783D1-7EC9-4E4E-B4D2-82E46A39DEB5}"/>
              </a:ext>
            </a:extLst>
          </p:cNvPr>
          <p:cNvCxnSpPr>
            <a:cxnSpLocks/>
          </p:cNvCxnSpPr>
          <p:nvPr/>
        </p:nvCxnSpPr>
        <p:spPr>
          <a:xfrm>
            <a:off x="1929832" y="4981315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7DB5CE69-0BC4-7140-96BB-B0C694978A5F}"/>
              </a:ext>
            </a:extLst>
          </p:cNvPr>
          <p:cNvCxnSpPr>
            <a:cxnSpLocks/>
          </p:cNvCxnSpPr>
          <p:nvPr/>
        </p:nvCxnSpPr>
        <p:spPr>
          <a:xfrm>
            <a:off x="1929832" y="5609016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Daten 51">
            <a:extLst>
              <a:ext uri="{FF2B5EF4-FFF2-40B4-BE49-F238E27FC236}">
                <a16:creationId xmlns:a16="http://schemas.microsoft.com/office/drawing/2014/main" id="{31302B24-7FF4-0C48-BF9A-25C229FF0ACB}"/>
              </a:ext>
            </a:extLst>
          </p:cNvPr>
          <p:cNvSpPr/>
          <p:nvPr/>
        </p:nvSpPr>
        <p:spPr>
          <a:xfrm>
            <a:off x="1123170" y="1772816"/>
            <a:ext cx="1553961" cy="348432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libraries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1A96D74-D7F6-1C49-A8D9-16B5EF9830C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900151" y="3649171"/>
            <a:ext cx="0" cy="22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CD0664A5-63E6-1F71-05F6-0C24D019EC07}"/>
              </a:ext>
            </a:extLst>
          </p:cNvPr>
          <p:cNvSpPr/>
          <p:nvPr/>
        </p:nvSpPr>
        <p:spPr>
          <a:xfrm>
            <a:off x="6144284" y="768606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Phil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532421B8-CF24-1144-9AD1-A7842957A223}"/>
              </a:ext>
            </a:extLst>
          </p:cNvPr>
          <p:cNvSpPr/>
          <p:nvPr/>
        </p:nvSpPr>
        <p:spPr>
          <a:xfrm>
            <a:off x="1267187" y="2947423"/>
            <a:ext cx="1265927" cy="6976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Definition Funktionen, Variablen und Konstanten</a:t>
            </a:r>
          </a:p>
        </p:txBody>
      </p:sp>
      <p:sp>
        <p:nvSpPr>
          <p:cNvPr id="42" name="Daten 41">
            <a:extLst>
              <a:ext uri="{FF2B5EF4-FFF2-40B4-BE49-F238E27FC236}">
                <a16:creationId xmlns:a16="http://schemas.microsoft.com/office/drawing/2014/main" id="{55E544B3-80C9-A94A-B16D-778B5237368D}"/>
              </a:ext>
            </a:extLst>
          </p:cNvPr>
          <p:cNvSpPr/>
          <p:nvPr/>
        </p:nvSpPr>
        <p:spPr>
          <a:xfrm>
            <a:off x="1115616" y="2360488"/>
            <a:ext cx="1569068" cy="348432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eigene *.py-Skripte</a:t>
            </a: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9DD0605F-966D-B14E-ABF7-8FF1CF39F6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81" t="16993" r="30593" b="17192"/>
          <a:stretch/>
        </p:blipFill>
        <p:spPr>
          <a:xfrm>
            <a:off x="144418" y="1701877"/>
            <a:ext cx="433504" cy="490309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59E39950-3B29-104F-9FDB-775E5760C4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81" t="16993" r="30593" b="17192"/>
          <a:stretch/>
        </p:blipFill>
        <p:spPr>
          <a:xfrm>
            <a:off x="144418" y="2290619"/>
            <a:ext cx="433504" cy="490309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529D52DF-0719-7447-B459-DE8B52452F20}"/>
              </a:ext>
            </a:extLst>
          </p:cNvPr>
          <p:cNvSpPr txBox="1"/>
          <p:nvPr/>
        </p:nvSpPr>
        <p:spPr>
          <a:xfrm>
            <a:off x="512030" y="2541427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*.py</a:t>
            </a: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C9660791-536A-A942-BF4D-7C81D8AEC97F}"/>
              </a:ext>
            </a:extLst>
          </p:cNvPr>
          <p:cNvCxnSpPr>
            <a:cxnSpLocks/>
            <a:stCxn id="54" idx="3"/>
            <a:endCxn id="42" idx="2"/>
          </p:cNvCxnSpPr>
          <p:nvPr/>
        </p:nvCxnSpPr>
        <p:spPr>
          <a:xfrm flipV="1">
            <a:off x="577922" y="2534704"/>
            <a:ext cx="694601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B4BF812B-5D4A-3B4F-BF38-F5C6029FDEC1}"/>
              </a:ext>
            </a:extLst>
          </p:cNvPr>
          <p:cNvCxnSpPr>
            <a:cxnSpLocks/>
            <a:stCxn id="45" idx="3"/>
            <a:endCxn id="52" idx="2"/>
          </p:cNvCxnSpPr>
          <p:nvPr/>
        </p:nvCxnSpPr>
        <p:spPr>
          <a:xfrm>
            <a:off x="577922" y="1947032"/>
            <a:ext cx="700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363D4813-F060-4F45-805B-E1844A9AC92B}"/>
              </a:ext>
            </a:extLst>
          </p:cNvPr>
          <p:cNvCxnSpPr>
            <a:cxnSpLocks/>
            <a:stCxn id="52" idx="4"/>
            <a:endCxn id="42" idx="1"/>
          </p:cNvCxnSpPr>
          <p:nvPr/>
        </p:nvCxnSpPr>
        <p:spPr>
          <a:xfrm flipH="1">
            <a:off x="1900150" y="2121248"/>
            <a:ext cx="1" cy="23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632222A5-C5F4-7D46-B4D7-7E45A0100BFF}"/>
              </a:ext>
            </a:extLst>
          </p:cNvPr>
          <p:cNvCxnSpPr>
            <a:cxnSpLocks/>
            <a:stCxn id="42" idx="4"/>
            <a:endCxn id="36" idx="0"/>
          </p:cNvCxnSpPr>
          <p:nvPr/>
        </p:nvCxnSpPr>
        <p:spPr>
          <a:xfrm>
            <a:off x="1900150" y="2708920"/>
            <a:ext cx="1" cy="23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768D1700-6B53-F84E-A429-E69379BBC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28" y="3802151"/>
            <a:ext cx="508815" cy="508815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DFFEE7BB-6DEA-0148-A4CA-1FC940D5CF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62828" y="6024712"/>
            <a:ext cx="508815" cy="508815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E6CD4837-5FFD-DB4E-99F6-4CF9DEFCFA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49" y="2640181"/>
            <a:ext cx="4237092" cy="2733035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47099D6-F82B-7D46-A69E-713168D3154E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3779912" y="3211711"/>
            <a:ext cx="2952328" cy="139961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83614C7-375B-584D-993F-BA4181BEFFFF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3779912" y="4006698"/>
            <a:ext cx="2952328" cy="102458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309C254-3D0B-C84D-AE93-540404C04653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3779911" y="4842160"/>
            <a:ext cx="2952329" cy="86089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0A5CABD9-B351-4E4D-88E0-FB617FEA0A9C}"/>
              </a:ext>
            </a:extLst>
          </p:cNvPr>
          <p:cNvSpPr txBox="1"/>
          <p:nvPr/>
        </p:nvSpPr>
        <p:spPr>
          <a:xfrm rot="19901247">
            <a:off x="3862309" y="4421533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3A2B8D9-514E-7844-B436-6D39FC6EDBBB}"/>
              </a:ext>
            </a:extLst>
          </p:cNvPr>
          <p:cNvSpPr txBox="1"/>
          <p:nvPr/>
        </p:nvSpPr>
        <p:spPr>
          <a:xfrm rot="20444936">
            <a:off x="3866926" y="4852812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BA77F9C9-D4DC-4642-AD96-74D3BEE9C544}"/>
              </a:ext>
            </a:extLst>
          </p:cNvPr>
          <p:cNvSpPr txBox="1"/>
          <p:nvPr/>
        </p:nvSpPr>
        <p:spPr>
          <a:xfrm rot="20444936">
            <a:off x="3866926" y="5542643"/>
            <a:ext cx="66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BD0AEA0-C68D-994E-A7ED-DF807360F03C}"/>
              </a:ext>
            </a:extLst>
          </p:cNvPr>
          <p:cNvSpPr txBox="1"/>
          <p:nvPr/>
        </p:nvSpPr>
        <p:spPr>
          <a:xfrm>
            <a:off x="2647870" y="1728923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tkinter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opencv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yolo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numpy</a:t>
            </a:r>
            <a:r>
              <a:rPr lang="de-DE" sz="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304265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  <p:bldP spid="16" grpId="0" animBg="1"/>
      <p:bldP spid="20" grpId="0"/>
      <p:bldP spid="29" grpId="0"/>
      <p:bldP spid="30" grpId="0" animBg="1"/>
      <p:bldP spid="31" grpId="0" animBg="1"/>
      <p:bldP spid="32" grpId="0" animBg="1"/>
      <p:bldP spid="33" grpId="0"/>
      <p:bldP spid="52" grpId="0" animBg="1"/>
      <p:bldP spid="36" grpId="0" animBg="1"/>
      <p:bldP spid="42" grpId="0" animBg="1"/>
      <p:bldP spid="55" grpId="0"/>
      <p:bldP spid="72" grpId="0"/>
      <p:bldP spid="73" grpId="0"/>
      <p:bldP spid="74" grpId="0"/>
      <p:bldP spid="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4005044-6119-B940-AE5C-4288DC0CAEDD}"/>
              </a:ext>
            </a:extLst>
          </p:cNvPr>
          <p:cNvSpPr/>
          <p:nvPr/>
        </p:nvSpPr>
        <p:spPr>
          <a:xfrm>
            <a:off x="987382" y="2003648"/>
            <a:ext cx="2855079" cy="324036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87FCE4-6C1C-B641-9C18-F4BE18C6E67F}"/>
              </a:ext>
            </a:extLst>
          </p:cNvPr>
          <p:cNvSpPr txBox="1"/>
          <p:nvPr/>
        </p:nvSpPr>
        <p:spPr>
          <a:xfrm>
            <a:off x="2051067" y="1772816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Main.py</a:t>
            </a:r>
            <a:endParaRPr lang="de-DE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C429978-3636-4B4A-B4C7-6C0315F97873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Funktionsarchitektur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EADBD5B-68C9-5845-B225-C48B319C3C56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0EF439-D459-9642-9EAF-A220B1BE80A0}"/>
              </a:ext>
            </a:extLst>
          </p:cNvPr>
          <p:cNvSpPr/>
          <p:nvPr/>
        </p:nvSpPr>
        <p:spPr>
          <a:xfrm>
            <a:off x="1267187" y="2504210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laden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E5F43B-29E9-5C42-B15C-D49ABD38EFAF}"/>
              </a:ext>
            </a:extLst>
          </p:cNvPr>
          <p:cNvSpPr/>
          <p:nvPr/>
        </p:nvSpPr>
        <p:spPr>
          <a:xfrm>
            <a:off x="1267187" y="4731241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exportieren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6664302-0A55-AF40-B030-8AC14A6C185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7922" y="2674279"/>
            <a:ext cx="689265" cy="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557152F-A044-E144-BF64-7AADDA9729ED}"/>
              </a:ext>
            </a:extLst>
          </p:cNvPr>
          <p:cNvSpPr txBox="1"/>
          <p:nvPr/>
        </p:nvSpPr>
        <p:spPr>
          <a:xfrm>
            <a:off x="556902" y="492889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F4D0533-C369-2542-881B-FDB0E610749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77922" y="4905457"/>
            <a:ext cx="689265" cy="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5843B4F-85D3-D04B-A3D0-B8DF7F9B3027}"/>
              </a:ext>
            </a:extLst>
          </p:cNvPr>
          <p:cNvSpPr txBox="1"/>
          <p:nvPr/>
        </p:nvSpPr>
        <p:spPr>
          <a:xfrm>
            <a:off x="546356" y="265271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30" name="Vordefinierter Prozess 29">
            <a:extLst>
              <a:ext uri="{FF2B5EF4-FFF2-40B4-BE49-F238E27FC236}">
                <a16:creationId xmlns:a16="http://schemas.microsoft.com/office/drawing/2014/main" id="{BBE63A27-7EDA-4C47-97A4-DE73AC46D789}"/>
              </a:ext>
            </a:extLst>
          </p:cNvPr>
          <p:cNvSpPr/>
          <p:nvPr/>
        </p:nvSpPr>
        <p:spPr>
          <a:xfrm>
            <a:off x="2513985" y="3063449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1</a:t>
            </a:r>
          </a:p>
        </p:txBody>
      </p:sp>
      <p:sp>
        <p:nvSpPr>
          <p:cNvPr id="31" name="Vordefinierter Prozess 30">
            <a:extLst>
              <a:ext uri="{FF2B5EF4-FFF2-40B4-BE49-F238E27FC236}">
                <a16:creationId xmlns:a16="http://schemas.microsoft.com/office/drawing/2014/main" id="{B78B62F8-BAF9-A24D-A403-8538606A51CE}"/>
              </a:ext>
            </a:extLst>
          </p:cNvPr>
          <p:cNvSpPr/>
          <p:nvPr/>
        </p:nvSpPr>
        <p:spPr>
          <a:xfrm>
            <a:off x="2513985" y="3483400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2</a:t>
            </a:r>
          </a:p>
        </p:txBody>
      </p:sp>
      <p:sp>
        <p:nvSpPr>
          <p:cNvPr id="32" name="Vordefinierter Prozess 31">
            <a:extLst>
              <a:ext uri="{FF2B5EF4-FFF2-40B4-BE49-F238E27FC236}">
                <a16:creationId xmlns:a16="http://schemas.microsoft.com/office/drawing/2014/main" id="{3922BD8A-0927-564C-BB5D-55B3B96EF032}"/>
              </a:ext>
            </a:extLst>
          </p:cNvPr>
          <p:cNvSpPr/>
          <p:nvPr/>
        </p:nvSpPr>
        <p:spPr>
          <a:xfrm>
            <a:off x="2513984" y="4155177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2EE50CB-D534-3B45-9EAB-6703EA0CB60D}"/>
              </a:ext>
            </a:extLst>
          </p:cNvPr>
          <p:cNvSpPr txBox="1"/>
          <p:nvPr/>
        </p:nvSpPr>
        <p:spPr>
          <a:xfrm>
            <a:off x="2984880" y="3829899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A3A1C1D-B0D9-F04E-B6CB-4929B4B2CEB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1900151" y="2852642"/>
            <a:ext cx="0" cy="187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46D18E7-B4A6-E047-AB1F-5FCDA342F46E}"/>
              </a:ext>
            </a:extLst>
          </p:cNvPr>
          <p:cNvCxnSpPr>
            <a:cxnSpLocks/>
          </p:cNvCxnSpPr>
          <p:nvPr/>
        </p:nvCxnSpPr>
        <p:spPr>
          <a:xfrm>
            <a:off x="1929832" y="3135457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A1629-FCC4-E84E-8536-812A9E6B2703}"/>
              </a:ext>
            </a:extLst>
          </p:cNvPr>
          <p:cNvCxnSpPr>
            <a:cxnSpLocks/>
          </p:cNvCxnSpPr>
          <p:nvPr/>
        </p:nvCxnSpPr>
        <p:spPr>
          <a:xfrm flipH="1">
            <a:off x="1929832" y="3279473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5965165-62E1-8442-86EA-4D5505E1223D}"/>
              </a:ext>
            </a:extLst>
          </p:cNvPr>
          <p:cNvCxnSpPr>
            <a:cxnSpLocks/>
          </p:cNvCxnSpPr>
          <p:nvPr/>
        </p:nvCxnSpPr>
        <p:spPr>
          <a:xfrm flipH="1">
            <a:off x="1929832" y="4379369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70C2024-1887-D044-8221-B949C56DADBF}"/>
              </a:ext>
            </a:extLst>
          </p:cNvPr>
          <p:cNvCxnSpPr>
            <a:cxnSpLocks/>
          </p:cNvCxnSpPr>
          <p:nvPr/>
        </p:nvCxnSpPr>
        <p:spPr>
          <a:xfrm flipH="1">
            <a:off x="1929832" y="3711521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8F783D1-7EC9-4E4E-B4D2-82E46A39DEB5}"/>
              </a:ext>
            </a:extLst>
          </p:cNvPr>
          <p:cNvCxnSpPr>
            <a:cxnSpLocks/>
          </p:cNvCxnSpPr>
          <p:nvPr/>
        </p:nvCxnSpPr>
        <p:spPr>
          <a:xfrm>
            <a:off x="1929832" y="3607652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7DB5CE69-0BC4-7140-96BB-B0C694978A5F}"/>
              </a:ext>
            </a:extLst>
          </p:cNvPr>
          <p:cNvCxnSpPr>
            <a:cxnSpLocks/>
          </p:cNvCxnSpPr>
          <p:nvPr/>
        </p:nvCxnSpPr>
        <p:spPr>
          <a:xfrm>
            <a:off x="1929832" y="4235353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1A96D74-D7F6-1C49-A8D9-16B5EF9830C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900151" y="2275508"/>
            <a:ext cx="0" cy="22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CD0664A5-63E6-1F71-05F6-0C24D019EC07}"/>
              </a:ext>
            </a:extLst>
          </p:cNvPr>
          <p:cNvSpPr/>
          <p:nvPr/>
        </p:nvSpPr>
        <p:spPr>
          <a:xfrm>
            <a:off x="4476681" y="676225"/>
            <a:ext cx="2592288" cy="108012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rgbClr val="FF0000"/>
                </a:solidFill>
              </a:rPr>
              <a:t>Morph-Übergang!</a:t>
            </a:r>
          </a:p>
        </p:txBody>
      </p:sp>
      <p:pic>
        <p:nvPicPr>
          <p:cNvPr id="62" name="Grafik 61">
            <a:extLst>
              <a:ext uri="{FF2B5EF4-FFF2-40B4-BE49-F238E27FC236}">
                <a16:creationId xmlns:a16="http://schemas.microsoft.com/office/drawing/2014/main" id="{768D1700-6B53-F84E-A429-E69379BBC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28" y="2428488"/>
            <a:ext cx="508815" cy="508815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DFFEE7BB-6DEA-0148-A4CA-1FC940D5CF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4167" l="4167" r="95000">
                        <a14:foregroundMark x1="31389" y1="19722" x2="51944" y2="21111"/>
                        <a14:foregroundMark x1="46389" y1="15000" x2="61667" y2="20556"/>
                        <a14:foregroundMark x1="61111" y1="14167" x2="81389" y2="24722"/>
                        <a14:foregroundMark x1="69722" y1="20556" x2="70833" y2="15833"/>
                        <a14:foregroundMark x1="43056" y1="5833" x2="11111" y2="22222"/>
                        <a14:foregroundMark x1="11944" y1="23611" x2="4722" y2="58611"/>
                        <a14:foregroundMark x1="4722" y1="58056" x2="19722" y2="83889"/>
                        <a14:foregroundMark x1="18889" y1="84444" x2="50000" y2="94722"/>
                        <a14:foregroundMark x1="48611" y1="93611" x2="83611" y2="75556"/>
                        <a14:foregroundMark x1="84444" y1="75556" x2="92778" y2="49444"/>
                        <a14:foregroundMark x1="95000" y1="55000" x2="88056" y2="30556"/>
                        <a14:foregroundMark x1="28611" y1="42500" x2="32222" y2="42500"/>
                        <a14:foregroundMark x1="31389" y1="41111" x2="35278" y2="44444"/>
                        <a14:foregroundMark x1="48611" y1="49444" x2="51389" y2="50278"/>
                        <a14:foregroundMark x1="50000" y1="48056" x2="53333" y2="50278"/>
                        <a14:foregroundMark x1="33056" y1="40278" x2="35000" y2="4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62828" y="4651049"/>
            <a:ext cx="508815" cy="508815"/>
          </a:xfrm>
          <a:prstGeom prst="rect">
            <a:avLst/>
          </a:prstGeom>
        </p:spPr>
      </p:pic>
      <p:sp>
        <p:nvSpPr>
          <p:cNvPr id="60" name="Textfeld 59">
            <a:extLst>
              <a:ext uri="{FF2B5EF4-FFF2-40B4-BE49-F238E27FC236}">
                <a16:creationId xmlns:a16="http://schemas.microsoft.com/office/drawing/2014/main" id="{F0C70EBC-F13A-904D-A45A-09985C43BEB0}"/>
              </a:ext>
            </a:extLst>
          </p:cNvPr>
          <p:cNvSpPr txBox="1"/>
          <p:nvPr/>
        </p:nvSpPr>
        <p:spPr>
          <a:xfrm>
            <a:off x="1726939" y="2003648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3C8AD7D-7230-3643-AE82-4FE8FC7A89BD}"/>
              </a:ext>
            </a:extLst>
          </p:cNvPr>
          <p:cNvSpPr txBox="1"/>
          <p:nvPr/>
        </p:nvSpPr>
        <p:spPr>
          <a:xfrm>
            <a:off x="4258200" y="2208821"/>
            <a:ext cx="2783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Prinzipieller Funktionsaufbau</a:t>
            </a:r>
          </a:p>
        </p:txBody>
      </p:sp>
      <p:sp>
        <p:nvSpPr>
          <p:cNvPr id="64" name="Abgerundetes Rechteck 63">
            <a:extLst>
              <a:ext uri="{FF2B5EF4-FFF2-40B4-BE49-F238E27FC236}">
                <a16:creationId xmlns:a16="http://schemas.microsoft.com/office/drawing/2014/main" id="{B8B0D1F0-09F7-B047-9696-66E526FA2AD5}"/>
              </a:ext>
            </a:extLst>
          </p:cNvPr>
          <p:cNvSpPr/>
          <p:nvPr/>
        </p:nvSpPr>
        <p:spPr>
          <a:xfrm>
            <a:off x="4327292" y="2579712"/>
            <a:ext cx="4265340" cy="1042272"/>
          </a:xfrm>
          <a:prstGeom prst="roundRect">
            <a:avLst>
              <a:gd name="adj" fmla="val 5585"/>
            </a:avLst>
          </a:prstGeom>
          <a:solidFill>
            <a:schemeClr val="tx1">
              <a:lumMod val="65000"/>
              <a:lumOff val="3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0" bIns="72000" rtlCol="0" anchor="t"/>
          <a:lstStyle/>
          <a:p>
            <a:r>
              <a:rPr lang="de-DE" sz="1400" spc="3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def</a:t>
            </a:r>
            <a:r>
              <a:rPr lang="de-DE" sz="1400" spc="300" dirty="0"/>
              <a:t> </a:t>
            </a:r>
            <a:r>
              <a:rPr lang="de-DE" sz="1400" spc="300" dirty="0" err="1">
                <a:solidFill>
                  <a:srgbClr val="F6DC40"/>
                </a:solidFill>
              </a:rPr>
              <a:t>myfunction</a:t>
            </a:r>
            <a:r>
              <a:rPr lang="de-DE" sz="1400" spc="300" dirty="0"/>
              <a:t>(</a:t>
            </a:r>
            <a:r>
              <a:rPr lang="de-DE" sz="1400" spc="300" dirty="0" err="1"/>
              <a:t>img</a:t>
            </a:r>
            <a:r>
              <a:rPr lang="de-DE" sz="1400" spc="300" dirty="0"/>
              <a:t>, args...)</a:t>
            </a:r>
          </a:p>
          <a:p>
            <a:r>
              <a:rPr lang="de-DE" sz="1400" spc="300" dirty="0"/>
              <a:t>       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do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image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transformation</a:t>
            </a:r>
            <a:r>
              <a:rPr lang="de-DE" sz="1400" i="1" spc="3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400" i="1" spc="300" dirty="0" err="1">
                <a:solidFill>
                  <a:schemeClr val="bg1">
                    <a:lumMod val="85000"/>
                  </a:schemeClr>
                </a:solidFill>
              </a:rPr>
              <a:t>stuff</a:t>
            </a:r>
            <a:endParaRPr lang="de-DE" sz="1400" i="1" spc="3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de-DE" sz="1400" spc="300" dirty="0"/>
              <a:t>       </a:t>
            </a:r>
            <a:r>
              <a:rPr lang="de-DE" sz="1400" spc="300" dirty="0">
                <a:solidFill>
                  <a:schemeClr val="bg1">
                    <a:lumMod val="85000"/>
                  </a:schemeClr>
                </a:solidFill>
              </a:rPr>
              <a:t>...</a:t>
            </a:r>
          </a:p>
          <a:p>
            <a:r>
              <a:rPr lang="de-DE" sz="1400" spc="300" dirty="0"/>
              <a:t>       </a:t>
            </a:r>
            <a:r>
              <a:rPr lang="de-DE" sz="1400" spc="3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return</a:t>
            </a:r>
            <a:r>
              <a:rPr lang="de-DE" sz="1400" spc="300" dirty="0"/>
              <a:t> </a:t>
            </a:r>
            <a:r>
              <a:rPr lang="de-DE" sz="1400" spc="300" dirty="0" err="1"/>
              <a:t>img</a:t>
            </a:r>
            <a:endParaRPr lang="de-DE" sz="1400" spc="300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951F627-9592-4E4D-B5A5-6D8DEBEA0C63}"/>
              </a:ext>
            </a:extLst>
          </p:cNvPr>
          <p:cNvSpPr/>
          <p:nvPr/>
        </p:nvSpPr>
        <p:spPr>
          <a:xfrm>
            <a:off x="4269660" y="3895594"/>
            <a:ext cx="4863586" cy="1987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Ablaufprinzip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Übergabe Bild-Objekt-Instanzen an Funktionen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i="0" u="none" strike="noStrike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Transformation des Bildes innerhalb der Funktion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Rückgabe des geänderten Bildes an Hauptprogramm</a:t>
            </a:r>
            <a:endParaRPr lang="de-DE" sz="1400" i="0" u="none" strike="noStrike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6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4" grpId="0" animBg="1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 - Graphical-User-Interface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61E3D5F-C0BD-5865-F6EE-3AF74A0AF90B}"/>
              </a:ext>
            </a:extLst>
          </p:cNvPr>
          <p:cNvSpPr/>
          <p:nvPr/>
        </p:nvSpPr>
        <p:spPr>
          <a:xfrm>
            <a:off x="237194" y="2060848"/>
            <a:ext cx="8655284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Tkinter / CustomTkinter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6F03430-C935-71C8-C59A-761E4EEFE962}"/>
              </a:ext>
            </a:extLst>
          </p:cNvPr>
          <p:cNvSpPr/>
          <p:nvPr/>
        </p:nvSpPr>
        <p:spPr>
          <a:xfrm>
            <a:off x="237194" y="2377161"/>
            <a:ext cx="8655287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OpenCV / </a:t>
            </a: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Tesseract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6261EF5-57A2-AD30-31BF-8D1B051FE585}"/>
              </a:ext>
            </a:extLst>
          </p:cNvPr>
          <p:cNvSpPr/>
          <p:nvPr/>
        </p:nvSpPr>
        <p:spPr>
          <a:xfrm>
            <a:off x="107504" y="4676962"/>
            <a:ext cx="1872208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GUI Elemente (Widgets)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ECF58A3-3FBE-D50A-A113-5B5E300F22CE}"/>
              </a:ext>
            </a:extLst>
          </p:cNvPr>
          <p:cNvSpPr/>
          <p:nvPr/>
        </p:nvSpPr>
        <p:spPr>
          <a:xfrm>
            <a:off x="3863273" y="4676960"/>
            <a:ext cx="1284791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Layout Manager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7771F88-FD55-CC12-2F56-4379E7C64738}"/>
              </a:ext>
            </a:extLst>
          </p:cNvPr>
          <p:cNvSpPr/>
          <p:nvPr/>
        </p:nvSpPr>
        <p:spPr>
          <a:xfrm>
            <a:off x="5239919" y="4676959"/>
            <a:ext cx="1132281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Modalitäten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1DCBB2-2E6E-20AB-7F4E-23500AC72145}"/>
              </a:ext>
            </a:extLst>
          </p:cNvPr>
          <p:cNvSpPr/>
          <p:nvPr/>
        </p:nvSpPr>
        <p:spPr>
          <a:xfrm>
            <a:off x="107504" y="1531596"/>
            <a:ext cx="8928992" cy="299164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52D3887-539D-5A10-2007-156D7C894E7A}"/>
              </a:ext>
            </a:extLst>
          </p:cNvPr>
          <p:cNvSpPr/>
          <p:nvPr/>
        </p:nvSpPr>
        <p:spPr>
          <a:xfrm>
            <a:off x="252068" y="1606035"/>
            <a:ext cx="8655284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Bibliotheken</a:t>
            </a:r>
          </a:p>
        </p:txBody>
      </p:sp>
      <p:sp>
        <p:nvSpPr>
          <p:cNvPr id="30" name="Gleichschenkliges Dreieck 29">
            <a:extLst>
              <a:ext uri="{FF2B5EF4-FFF2-40B4-BE49-F238E27FC236}">
                <a16:creationId xmlns:a16="http://schemas.microsoft.com/office/drawing/2014/main" id="{E54C354B-CF31-E4E0-E2C9-B0CF0FF66EFD}"/>
              </a:ext>
            </a:extLst>
          </p:cNvPr>
          <p:cNvSpPr/>
          <p:nvPr/>
        </p:nvSpPr>
        <p:spPr>
          <a:xfrm rot="10800000">
            <a:off x="384168" y="1836062"/>
            <a:ext cx="216000" cy="216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leichschenkliges Dreieck 30">
            <a:extLst>
              <a:ext uri="{FF2B5EF4-FFF2-40B4-BE49-F238E27FC236}">
                <a16:creationId xmlns:a16="http://schemas.microsoft.com/office/drawing/2014/main" id="{AF623669-D2B6-9F8B-E5D1-875EA1B04CF6}"/>
              </a:ext>
            </a:extLst>
          </p:cNvPr>
          <p:cNvSpPr/>
          <p:nvPr/>
        </p:nvSpPr>
        <p:spPr>
          <a:xfrm rot="10800000">
            <a:off x="8543832" y="1833477"/>
            <a:ext cx="216000" cy="216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Gleichschenkliges Dreieck 31">
            <a:extLst>
              <a:ext uri="{FF2B5EF4-FFF2-40B4-BE49-F238E27FC236}">
                <a16:creationId xmlns:a16="http://schemas.microsoft.com/office/drawing/2014/main" id="{A94B6DD9-5195-1417-8692-5434D98FA8C3}"/>
              </a:ext>
            </a:extLst>
          </p:cNvPr>
          <p:cNvSpPr/>
          <p:nvPr/>
        </p:nvSpPr>
        <p:spPr>
          <a:xfrm rot="10800000">
            <a:off x="4464000" y="1852204"/>
            <a:ext cx="216000" cy="216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8EB5C292-8C36-C40A-7931-BE0D53CF5D58}"/>
              </a:ext>
            </a:extLst>
          </p:cNvPr>
          <p:cNvGrpSpPr/>
          <p:nvPr/>
        </p:nvGrpSpPr>
        <p:grpSpPr>
          <a:xfrm>
            <a:off x="243119" y="2777519"/>
            <a:ext cx="1922627" cy="1672461"/>
            <a:chOff x="243119" y="2777519"/>
            <a:chExt cx="1922627" cy="1672461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454A2F81-F398-1B21-8C66-B350DE4C976C}"/>
                </a:ext>
              </a:extLst>
            </p:cNvPr>
            <p:cNvSpPr/>
            <p:nvPr/>
          </p:nvSpPr>
          <p:spPr>
            <a:xfrm>
              <a:off x="243119" y="2777519"/>
              <a:ext cx="1916464" cy="16643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7D0A9B22-A922-4D85-7ADB-CD9839E23BBD}"/>
                </a:ext>
              </a:extLst>
            </p:cNvPr>
            <p:cNvSpPr txBox="1"/>
            <p:nvPr/>
          </p:nvSpPr>
          <p:spPr>
            <a:xfrm>
              <a:off x="348310" y="2843693"/>
              <a:ext cx="17171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Standardfunktionen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BF0C258A-F0D3-8103-E0F4-E4B9CFF3F75B}"/>
                </a:ext>
              </a:extLst>
            </p:cNvPr>
            <p:cNvSpPr/>
            <p:nvPr/>
          </p:nvSpPr>
          <p:spPr>
            <a:xfrm>
              <a:off x="422965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F30B4EAE-2182-100C-F4B5-BD63A362F44B}"/>
                </a:ext>
              </a:extLst>
            </p:cNvPr>
            <p:cNvSpPr/>
            <p:nvPr/>
          </p:nvSpPr>
          <p:spPr>
            <a:xfrm>
              <a:off x="692811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AD16D706-5300-AAA8-B8C0-F3D1310E688E}"/>
                </a:ext>
              </a:extLst>
            </p:cNvPr>
            <p:cNvSpPr/>
            <p:nvPr/>
          </p:nvSpPr>
          <p:spPr>
            <a:xfrm>
              <a:off x="976317" y="3159618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56F92BBF-B7B6-90F2-703A-0886A15B9D7C}"/>
                </a:ext>
              </a:extLst>
            </p:cNvPr>
            <p:cNvSpPr/>
            <p:nvPr/>
          </p:nvSpPr>
          <p:spPr>
            <a:xfrm>
              <a:off x="1246197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FD2475D8-B556-C0CD-C636-86B85C26F612}"/>
                </a:ext>
              </a:extLst>
            </p:cNvPr>
            <p:cNvSpPr/>
            <p:nvPr/>
          </p:nvSpPr>
          <p:spPr>
            <a:xfrm>
              <a:off x="1534401" y="3161846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E6521D19-EBE6-08E2-DEE3-9019617E2654}"/>
                </a:ext>
              </a:extLst>
            </p:cNvPr>
            <p:cNvSpPr txBox="1"/>
            <p:nvPr/>
          </p:nvSpPr>
          <p:spPr>
            <a:xfrm>
              <a:off x="323528" y="4050312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Rotieren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A89144B-9405-AABE-5E65-3E0E3B1DF10E}"/>
                </a:ext>
              </a:extLst>
            </p:cNvPr>
            <p:cNvSpPr txBox="1"/>
            <p:nvPr/>
          </p:nvSpPr>
          <p:spPr>
            <a:xfrm>
              <a:off x="746468" y="3728744"/>
              <a:ext cx="934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Skalieren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9F9845B-E8EE-E4D3-E075-E81AEFC97C43}"/>
                </a:ext>
              </a:extLst>
            </p:cNvPr>
            <p:cNvSpPr txBox="1"/>
            <p:nvPr/>
          </p:nvSpPr>
          <p:spPr>
            <a:xfrm>
              <a:off x="1045792" y="3984834"/>
              <a:ext cx="1008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Spiegeln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6D5A096-0981-0F32-2999-CBDDE8C5B98B}"/>
                </a:ext>
              </a:extLst>
            </p:cNvPr>
            <p:cNvSpPr txBox="1"/>
            <p:nvPr/>
          </p:nvSpPr>
          <p:spPr>
            <a:xfrm>
              <a:off x="1156317" y="3404739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Ausschneiden</a:t>
              </a:r>
            </a:p>
          </p:txBody>
        </p:sp>
        <p:cxnSp>
          <p:nvCxnSpPr>
            <p:cNvPr id="26" name="Verbinder: gewinkelt 25">
              <a:extLst>
                <a:ext uri="{FF2B5EF4-FFF2-40B4-BE49-F238E27FC236}">
                  <a16:creationId xmlns:a16="http://schemas.microsoft.com/office/drawing/2014/main" id="{13B09708-DFBF-318C-2D1C-DF1FC98C2FD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56951" y="3592837"/>
              <a:ext cx="708466" cy="197099"/>
            </a:xfrm>
            <a:prstGeom prst="bentConnector3">
              <a:avLst>
                <a:gd name="adj1" fmla="val 3295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Verbinder: gewinkelt 41">
              <a:extLst>
                <a:ext uri="{FF2B5EF4-FFF2-40B4-BE49-F238E27FC236}">
                  <a16:creationId xmlns:a16="http://schemas.microsoft.com/office/drawing/2014/main" id="{29E25591-9324-DD07-5E8B-2527BF00CC70}"/>
                </a:ext>
              </a:extLst>
            </p:cNvPr>
            <p:cNvCxnSpPr>
              <a:stCxn id="36" idx="2"/>
              <a:endCxn id="8" idx="1"/>
            </p:cNvCxnSpPr>
            <p:nvPr/>
          </p:nvCxnSpPr>
          <p:spPr>
            <a:xfrm rot="5400000">
              <a:off x="509636" y="3578679"/>
              <a:ext cx="510009" cy="36343"/>
            </a:xfrm>
            <a:prstGeom prst="bentConnector4">
              <a:avLst>
                <a:gd name="adj1" fmla="val 26091"/>
                <a:gd name="adj2" fmla="val 61032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Verbinder: gewinkelt 47">
              <a:extLst>
                <a:ext uri="{FF2B5EF4-FFF2-40B4-BE49-F238E27FC236}">
                  <a16:creationId xmlns:a16="http://schemas.microsoft.com/office/drawing/2014/main" id="{5186C12C-7C76-FEA1-3528-3ECDDD7CE967}"/>
                </a:ext>
              </a:extLst>
            </p:cNvPr>
            <p:cNvCxnSpPr>
              <a:stCxn id="37" idx="2"/>
              <a:endCxn id="11" idx="0"/>
            </p:cNvCxnSpPr>
            <p:nvPr/>
          </p:nvCxnSpPr>
          <p:spPr>
            <a:xfrm rot="16200000" flipH="1">
              <a:off x="985474" y="3420460"/>
              <a:ext cx="645216" cy="48353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Verbinder: gewinkelt 49">
              <a:extLst>
                <a:ext uri="{FF2B5EF4-FFF2-40B4-BE49-F238E27FC236}">
                  <a16:creationId xmlns:a16="http://schemas.microsoft.com/office/drawing/2014/main" id="{C7275DDA-9C72-C7B9-C1A8-AF555AB621B8}"/>
                </a:ext>
              </a:extLst>
            </p:cNvPr>
            <p:cNvCxnSpPr>
              <a:stCxn id="38" idx="2"/>
              <a:endCxn id="19" idx="1"/>
            </p:cNvCxnSpPr>
            <p:nvPr/>
          </p:nvCxnSpPr>
          <p:spPr>
            <a:xfrm rot="5400000">
              <a:off x="1153255" y="3344908"/>
              <a:ext cx="186004" cy="179880"/>
            </a:xfrm>
            <a:prstGeom prst="bentConnector4">
              <a:avLst>
                <a:gd name="adj1" fmla="val 16906"/>
                <a:gd name="adj2" fmla="val 2270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BA7BE406-1F5E-A8EF-30CF-01741141E5D9}"/>
                </a:ext>
              </a:extLst>
            </p:cNvPr>
            <p:cNvSpPr txBox="1"/>
            <p:nvPr/>
          </p:nvSpPr>
          <p:spPr>
            <a:xfrm>
              <a:off x="827584" y="4203759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Ausschneiden</a:t>
              </a:r>
            </a:p>
          </p:txBody>
        </p:sp>
        <p:cxnSp>
          <p:nvCxnSpPr>
            <p:cNvPr id="53" name="Verbinder: gewinkelt 52">
              <a:extLst>
                <a:ext uri="{FF2B5EF4-FFF2-40B4-BE49-F238E27FC236}">
                  <a16:creationId xmlns:a16="http://schemas.microsoft.com/office/drawing/2014/main" id="{3F2CB25F-4D8D-6D52-75B2-D884B7FDA0A8}"/>
                </a:ext>
              </a:extLst>
            </p:cNvPr>
            <p:cNvCxnSpPr>
              <a:stCxn id="39" idx="3"/>
              <a:endCxn id="51" idx="3"/>
            </p:cNvCxnSpPr>
            <p:nvPr/>
          </p:nvCxnSpPr>
          <p:spPr>
            <a:xfrm>
              <a:off x="1714401" y="3251846"/>
              <a:ext cx="122612" cy="1075024"/>
            </a:xfrm>
            <a:prstGeom prst="bentConnector3">
              <a:avLst>
                <a:gd name="adj1" fmla="val 28644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hteck 58">
            <a:extLst>
              <a:ext uri="{FF2B5EF4-FFF2-40B4-BE49-F238E27FC236}">
                <a16:creationId xmlns:a16="http://schemas.microsoft.com/office/drawing/2014/main" id="{1F06BC63-0BF6-EBBF-F0B7-3FD7FF89CF59}"/>
              </a:ext>
            </a:extLst>
          </p:cNvPr>
          <p:cNvSpPr/>
          <p:nvPr/>
        </p:nvSpPr>
        <p:spPr>
          <a:xfrm>
            <a:off x="2067953" y="4676961"/>
            <a:ext cx="1707079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Ereignisse (Callbacks)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A7A8B83C-342A-2B94-91BC-CD92AB0017AE}"/>
              </a:ext>
            </a:extLst>
          </p:cNvPr>
          <p:cNvSpPr/>
          <p:nvPr/>
        </p:nvSpPr>
        <p:spPr>
          <a:xfrm>
            <a:off x="6464056" y="4676959"/>
            <a:ext cx="1373032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Bildverarbeitung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205FF22F-2ED3-357F-AF15-5415793921B2}"/>
              </a:ext>
            </a:extLst>
          </p:cNvPr>
          <p:cNvSpPr/>
          <p:nvPr/>
        </p:nvSpPr>
        <p:spPr>
          <a:xfrm>
            <a:off x="7928944" y="4676958"/>
            <a:ext cx="1107552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Flexibilität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852ABD0-FEAE-8700-63F3-62E83030BB34}"/>
              </a:ext>
            </a:extLst>
          </p:cNvPr>
          <p:cNvSpPr txBox="1"/>
          <p:nvPr/>
        </p:nvSpPr>
        <p:spPr>
          <a:xfrm>
            <a:off x="3778595" y="3424578"/>
            <a:ext cx="1009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Filter</a:t>
            </a:r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088F025B-4C7A-9C46-E3D9-2F4A3363969A}"/>
              </a:ext>
            </a:extLst>
          </p:cNvPr>
          <p:cNvGrpSpPr/>
          <p:nvPr/>
        </p:nvGrpSpPr>
        <p:grpSpPr>
          <a:xfrm>
            <a:off x="2483470" y="2776521"/>
            <a:ext cx="1970707" cy="1693298"/>
            <a:chOff x="2483470" y="2776521"/>
            <a:chExt cx="1970707" cy="1693298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7D663AC-AF63-FB9C-FF2E-995A695CE618}"/>
                </a:ext>
              </a:extLst>
            </p:cNvPr>
            <p:cNvSpPr/>
            <p:nvPr/>
          </p:nvSpPr>
          <p:spPr>
            <a:xfrm>
              <a:off x="2483470" y="2776521"/>
              <a:ext cx="1916464" cy="16643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BD5AD8C9-AA0A-4601-F8DE-117E91C88770}"/>
                </a:ext>
              </a:extLst>
            </p:cNvPr>
            <p:cNvSpPr txBox="1"/>
            <p:nvPr/>
          </p:nvSpPr>
          <p:spPr>
            <a:xfrm>
              <a:off x="2509673" y="2843693"/>
              <a:ext cx="18902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Erweiterte Funktionen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7FEDE419-F8C8-5E08-C7EF-2BEB04646E2A}"/>
                </a:ext>
              </a:extLst>
            </p:cNvPr>
            <p:cNvSpPr/>
            <p:nvPr/>
          </p:nvSpPr>
          <p:spPr>
            <a:xfrm>
              <a:off x="2771800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B2F63F65-FC94-49AF-C9B8-3563A174CBB7}"/>
                </a:ext>
              </a:extLst>
            </p:cNvPr>
            <p:cNvSpPr/>
            <p:nvPr/>
          </p:nvSpPr>
          <p:spPr>
            <a:xfrm>
              <a:off x="3041646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FBF0470F-2C41-1058-4521-0069AF030F6B}"/>
                </a:ext>
              </a:extLst>
            </p:cNvPr>
            <p:cNvSpPr/>
            <p:nvPr/>
          </p:nvSpPr>
          <p:spPr>
            <a:xfrm>
              <a:off x="3325152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2B6564CD-242F-1E42-3184-CDB78F5C4992}"/>
                </a:ext>
              </a:extLst>
            </p:cNvPr>
            <p:cNvSpPr/>
            <p:nvPr/>
          </p:nvSpPr>
          <p:spPr>
            <a:xfrm>
              <a:off x="3595032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3A4DAD8E-75EE-31DB-39A6-4EFC61E4AF89}"/>
                </a:ext>
              </a:extLst>
            </p:cNvPr>
            <p:cNvSpPr/>
            <p:nvPr/>
          </p:nvSpPr>
          <p:spPr>
            <a:xfrm>
              <a:off x="3883236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BF266B10-E968-AB4B-C431-6E84BFBBEA46}"/>
                </a:ext>
              </a:extLst>
            </p:cNvPr>
            <p:cNvSpPr txBox="1"/>
            <p:nvPr/>
          </p:nvSpPr>
          <p:spPr>
            <a:xfrm>
              <a:off x="2555776" y="4149080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Markup</a:t>
              </a: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8AB81F42-6156-1455-49DF-7110DAFD31F6}"/>
                </a:ext>
              </a:extLst>
            </p:cNvPr>
            <p:cNvSpPr txBox="1"/>
            <p:nvPr/>
          </p:nvSpPr>
          <p:spPr>
            <a:xfrm>
              <a:off x="2915816" y="3645024"/>
              <a:ext cx="9342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Weich-</a:t>
              </a:r>
            </a:p>
            <a:p>
              <a:r>
                <a:rPr lang="de-DE" sz="1000"/>
                <a:t>zeichner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AE15D2C2-43F9-3863-AD4F-0B5815838F35}"/>
                </a:ext>
              </a:extLst>
            </p:cNvPr>
            <p:cNvSpPr txBox="1"/>
            <p:nvPr/>
          </p:nvSpPr>
          <p:spPr>
            <a:xfrm>
              <a:off x="3708826" y="3779486"/>
              <a:ext cx="7453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Licht, </a:t>
              </a:r>
            </a:p>
            <a:p>
              <a:r>
                <a:rPr lang="de-DE" sz="1000"/>
                <a:t>Schatten</a:t>
              </a:r>
            </a:p>
          </p:txBody>
        </p:sp>
        <p:cxnSp>
          <p:nvCxnSpPr>
            <p:cNvPr id="66" name="Verbinder: gewinkelt 65">
              <a:extLst>
                <a:ext uri="{FF2B5EF4-FFF2-40B4-BE49-F238E27FC236}">
                  <a16:creationId xmlns:a16="http://schemas.microsoft.com/office/drawing/2014/main" id="{B6921775-4048-6A28-75DE-13BE5DB8CDDA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 rot="16200000" flipH="1">
              <a:off x="2503305" y="3700566"/>
              <a:ext cx="792088" cy="104940"/>
            </a:xfrm>
            <a:prstGeom prst="bentConnector3">
              <a:avLst>
                <a:gd name="adj1" fmla="val 8920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Verbinder: gewinkelt 66">
              <a:extLst>
                <a:ext uri="{FF2B5EF4-FFF2-40B4-BE49-F238E27FC236}">
                  <a16:creationId xmlns:a16="http://schemas.microsoft.com/office/drawing/2014/main" id="{3AEA01BB-A9F3-59A3-B41D-D4DF6B4333F6}"/>
                </a:ext>
              </a:extLst>
            </p:cNvPr>
            <p:cNvCxnSpPr>
              <a:cxnSpLocks/>
              <a:endCxn id="63" idx="1"/>
            </p:cNvCxnSpPr>
            <p:nvPr/>
          </p:nvCxnSpPr>
          <p:spPr>
            <a:xfrm rot="5400000">
              <a:off x="2631310" y="3535711"/>
              <a:ext cx="593874" cy="24862"/>
            </a:xfrm>
            <a:prstGeom prst="bentConnector4">
              <a:avLst>
                <a:gd name="adj1" fmla="val 33157"/>
                <a:gd name="adj2" fmla="val 81129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Verbinder: gewinkelt 67">
              <a:extLst>
                <a:ext uri="{FF2B5EF4-FFF2-40B4-BE49-F238E27FC236}">
                  <a16:creationId xmlns:a16="http://schemas.microsoft.com/office/drawing/2014/main" id="{DF8E792D-17FC-7BF9-F373-E98A32310E86}"/>
                </a:ext>
              </a:extLst>
            </p:cNvPr>
            <p:cNvCxnSpPr>
              <a:cxnSpLocks/>
              <a:stCxn id="55" idx="2"/>
              <a:endCxn id="64" idx="0"/>
            </p:cNvCxnSpPr>
            <p:nvPr/>
          </p:nvCxnSpPr>
          <p:spPr>
            <a:xfrm rot="16200000" flipH="1">
              <a:off x="3395327" y="3093311"/>
              <a:ext cx="422494" cy="949856"/>
            </a:xfrm>
            <a:prstGeom prst="bentConnector3">
              <a:avLst>
                <a:gd name="adj1" fmla="val 7041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Verbinder: gewinkelt 68">
              <a:extLst>
                <a:ext uri="{FF2B5EF4-FFF2-40B4-BE49-F238E27FC236}">
                  <a16:creationId xmlns:a16="http://schemas.microsoft.com/office/drawing/2014/main" id="{9C904C1F-20B8-B1D8-14E8-DB45FC63214D}"/>
                </a:ext>
              </a:extLst>
            </p:cNvPr>
            <p:cNvCxnSpPr>
              <a:endCxn id="65" idx="1"/>
            </p:cNvCxnSpPr>
            <p:nvPr/>
          </p:nvCxnSpPr>
          <p:spPr>
            <a:xfrm rot="5400000">
              <a:off x="3775533" y="3364747"/>
              <a:ext cx="186004" cy="179880"/>
            </a:xfrm>
            <a:prstGeom prst="bentConnector4">
              <a:avLst>
                <a:gd name="adj1" fmla="val 16906"/>
                <a:gd name="adj2" fmla="val 2270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6E3AE230-0EAD-A5FB-3A12-C939D2701E14}"/>
                </a:ext>
              </a:extLst>
            </p:cNvPr>
            <p:cNvSpPr txBox="1"/>
            <p:nvPr/>
          </p:nvSpPr>
          <p:spPr>
            <a:xfrm>
              <a:off x="3161830" y="4223598"/>
              <a:ext cx="10094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Kontrast</a:t>
              </a:r>
            </a:p>
          </p:txBody>
        </p:sp>
        <p:cxnSp>
          <p:nvCxnSpPr>
            <p:cNvPr id="83" name="Verbinder: gewinkelt 82">
              <a:extLst>
                <a:ext uri="{FF2B5EF4-FFF2-40B4-BE49-F238E27FC236}">
                  <a16:creationId xmlns:a16="http://schemas.microsoft.com/office/drawing/2014/main" id="{06BE01C3-19D0-2E79-DF5E-515F6EA9ED76}"/>
                </a:ext>
              </a:extLst>
            </p:cNvPr>
            <p:cNvCxnSpPr>
              <a:cxnSpLocks/>
              <a:stCxn id="56" idx="2"/>
              <a:endCxn id="70" idx="0"/>
            </p:cNvCxnSpPr>
            <p:nvPr/>
          </p:nvCxnSpPr>
          <p:spPr>
            <a:xfrm rot="16200000" flipH="1">
              <a:off x="3106431" y="3663484"/>
              <a:ext cx="868834" cy="25139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hteck 19">
            <a:extLst>
              <a:ext uri="{FF2B5EF4-FFF2-40B4-BE49-F238E27FC236}">
                <a16:creationId xmlns:a16="http://schemas.microsoft.com/office/drawing/2014/main" id="{4547566A-9A38-050A-12D5-66032E402B46}"/>
              </a:ext>
            </a:extLst>
          </p:cNvPr>
          <p:cNvSpPr/>
          <p:nvPr/>
        </p:nvSpPr>
        <p:spPr>
          <a:xfrm>
            <a:off x="5436096" y="1188696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Dietmar</a:t>
            </a:r>
          </a:p>
        </p:txBody>
      </p:sp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BCD01DDF-C9F0-4F92-2751-9C7905FFCA24}"/>
              </a:ext>
            </a:extLst>
          </p:cNvPr>
          <p:cNvGrpSpPr/>
          <p:nvPr/>
        </p:nvGrpSpPr>
        <p:grpSpPr>
          <a:xfrm>
            <a:off x="4729743" y="2776522"/>
            <a:ext cx="1916464" cy="1664312"/>
            <a:chOff x="4729743" y="2776522"/>
            <a:chExt cx="1916464" cy="1664312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B7DA265-4999-6B66-CC0D-4ADFE3D3D2F9}"/>
                </a:ext>
              </a:extLst>
            </p:cNvPr>
            <p:cNvSpPr/>
            <p:nvPr/>
          </p:nvSpPr>
          <p:spPr>
            <a:xfrm>
              <a:off x="4729743" y="2776522"/>
              <a:ext cx="1916464" cy="16643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A6A5D13-0DFE-DE1E-8656-461EC9777AB0}"/>
                </a:ext>
              </a:extLst>
            </p:cNvPr>
            <p:cNvSpPr txBox="1"/>
            <p:nvPr/>
          </p:nvSpPr>
          <p:spPr>
            <a:xfrm>
              <a:off x="4881247" y="2843692"/>
              <a:ext cx="16134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Bildtransformation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8A03E40-146B-6D6B-0576-DFECC64C61B6}"/>
                </a:ext>
              </a:extLst>
            </p:cNvPr>
            <p:cNvSpPr/>
            <p:nvPr/>
          </p:nvSpPr>
          <p:spPr>
            <a:xfrm>
              <a:off x="500404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A6D15570-FEA3-30B6-2E2A-3C04946A21DB}"/>
                </a:ext>
              </a:extLst>
            </p:cNvPr>
            <p:cNvSpPr/>
            <p:nvPr/>
          </p:nvSpPr>
          <p:spPr>
            <a:xfrm>
              <a:off x="527389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99533AA-0D4C-535D-CD2A-A1D46FFCA165}"/>
                </a:ext>
              </a:extLst>
            </p:cNvPr>
            <p:cNvSpPr/>
            <p:nvPr/>
          </p:nvSpPr>
          <p:spPr>
            <a:xfrm>
              <a:off x="5557400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5E0A8C9-08C0-8F4B-D1D5-5B1A122A601C}"/>
                </a:ext>
              </a:extLst>
            </p:cNvPr>
            <p:cNvSpPr/>
            <p:nvPr/>
          </p:nvSpPr>
          <p:spPr>
            <a:xfrm>
              <a:off x="5827280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6ADD15B0-96BD-DF0E-D156-FA5F9CE45EC3}"/>
                </a:ext>
              </a:extLst>
            </p:cNvPr>
            <p:cNvSpPr/>
            <p:nvPr/>
          </p:nvSpPr>
          <p:spPr>
            <a:xfrm>
              <a:off x="611548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6126F3DB-4509-C4EB-1B31-FA56D5D32A73}"/>
                </a:ext>
              </a:extLst>
            </p:cNvPr>
            <p:cNvSpPr txBox="1"/>
            <p:nvPr/>
          </p:nvSpPr>
          <p:spPr>
            <a:xfrm>
              <a:off x="4788024" y="4151309"/>
              <a:ext cx="7920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Objekte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AD763E29-7A0A-018B-0902-1E51C02456F4}"/>
                </a:ext>
              </a:extLst>
            </p:cNvPr>
            <p:cNvSpPr txBox="1"/>
            <p:nvPr/>
          </p:nvSpPr>
          <p:spPr>
            <a:xfrm>
              <a:off x="5278318" y="3743469"/>
              <a:ext cx="934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Training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1A7245B4-4888-6EA1-3B43-30193CDB0C7E}"/>
                </a:ext>
              </a:extLst>
            </p:cNvPr>
            <p:cNvSpPr txBox="1"/>
            <p:nvPr/>
          </p:nvSpPr>
          <p:spPr>
            <a:xfrm>
              <a:off x="6012160" y="3703005"/>
              <a:ext cx="5431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Video</a:t>
              </a:r>
            </a:p>
          </p:txBody>
        </p:sp>
        <p:cxnSp>
          <p:nvCxnSpPr>
            <p:cNvPr id="41" name="Verbinder: gewinkelt 40">
              <a:extLst>
                <a:ext uri="{FF2B5EF4-FFF2-40B4-BE49-F238E27FC236}">
                  <a16:creationId xmlns:a16="http://schemas.microsoft.com/office/drawing/2014/main" id="{7FFD5A04-7E5B-8A7C-04E4-0A58E7FE34CB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rot="16200000" flipH="1">
              <a:off x="4735553" y="3702795"/>
              <a:ext cx="792088" cy="10494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Verbinder: gewinkelt 44">
              <a:extLst>
                <a:ext uri="{FF2B5EF4-FFF2-40B4-BE49-F238E27FC236}">
                  <a16:creationId xmlns:a16="http://schemas.microsoft.com/office/drawing/2014/main" id="{1E780414-5451-96FD-AFD4-F63279E230B4}"/>
                </a:ext>
              </a:extLst>
            </p:cNvPr>
            <p:cNvCxnSpPr>
              <a:cxnSpLocks/>
              <a:stCxn id="25" idx="2"/>
              <a:endCxn id="40" idx="0"/>
            </p:cNvCxnSpPr>
            <p:nvPr/>
          </p:nvCxnSpPr>
          <p:spPr>
            <a:xfrm rot="16200000" flipH="1">
              <a:off x="5927489" y="3346782"/>
              <a:ext cx="346013" cy="366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04069B03-5D88-CF92-1AD7-C3D443FEDA7A}"/>
                </a:ext>
              </a:extLst>
            </p:cNvPr>
            <p:cNvCxnSpPr>
              <a:cxnSpLocks/>
              <a:stCxn id="22" idx="2"/>
              <a:endCxn id="35" idx="1"/>
            </p:cNvCxnSpPr>
            <p:nvPr/>
          </p:nvCxnSpPr>
          <p:spPr>
            <a:xfrm rot="5400000">
              <a:off x="5066312" y="3568998"/>
              <a:ext cx="509588" cy="85576"/>
            </a:xfrm>
            <a:prstGeom prst="bentConnector4">
              <a:avLst>
                <a:gd name="adj1" fmla="val 37920"/>
                <a:gd name="adj2" fmla="val 16552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35B94CBD-444F-BD62-3933-DDFD292B0064}"/>
                </a:ext>
              </a:extLst>
            </p:cNvPr>
            <p:cNvSpPr txBox="1"/>
            <p:nvPr/>
          </p:nvSpPr>
          <p:spPr>
            <a:xfrm>
              <a:off x="5363894" y="4026087"/>
              <a:ext cx="11760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Suchen &amp; ordnen</a:t>
              </a:r>
            </a:p>
          </p:txBody>
        </p:sp>
        <p:cxnSp>
          <p:nvCxnSpPr>
            <p:cNvPr id="49" name="Verbinder: gewinkelt 48">
              <a:extLst>
                <a:ext uri="{FF2B5EF4-FFF2-40B4-BE49-F238E27FC236}">
                  <a16:creationId xmlns:a16="http://schemas.microsoft.com/office/drawing/2014/main" id="{E067B34B-41DB-2A82-1E9C-83DABC01244A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 rot="16200000" flipH="1">
              <a:off x="5467483" y="3541634"/>
              <a:ext cx="664402" cy="30450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Verbinder: gewinkelt 84">
              <a:extLst>
                <a:ext uri="{FF2B5EF4-FFF2-40B4-BE49-F238E27FC236}">
                  <a16:creationId xmlns:a16="http://schemas.microsoft.com/office/drawing/2014/main" id="{8BE6041A-B759-8FE5-DBD2-4500C8A53181}"/>
                </a:ext>
              </a:extLst>
            </p:cNvPr>
            <p:cNvCxnSpPr>
              <a:cxnSpLocks/>
              <a:stCxn id="27" idx="3"/>
              <a:endCxn id="40" idx="3"/>
            </p:cNvCxnSpPr>
            <p:nvPr/>
          </p:nvCxnSpPr>
          <p:spPr>
            <a:xfrm>
              <a:off x="6295484" y="3266992"/>
              <a:ext cx="259777" cy="559124"/>
            </a:xfrm>
            <a:prstGeom prst="bentConnector3">
              <a:avLst>
                <a:gd name="adj1" fmla="val 18799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4D97B4E6-0C4D-87A6-CCF4-2F949A1CA036}"/>
              </a:ext>
            </a:extLst>
          </p:cNvPr>
          <p:cNvGrpSpPr/>
          <p:nvPr/>
        </p:nvGrpSpPr>
        <p:grpSpPr>
          <a:xfrm>
            <a:off x="6948264" y="2776522"/>
            <a:ext cx="1947385" cy="1673458"/>
            <a:chOff x="6948264" y="2776522"/>
            <a:chExt cx="1947385" cy="1673458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DFAF018-D84F-C9E9-5912-4D979ACB9529}"/>
                </a:ext>
              </a:extLst>
            </p:cNvPr>
            <p:cNvSpPr/>
            <p:nvPr/>
          </p:nvSpPr>
          <p:spPr>
            <a:xfrm>
              <a:off x="6976016" y="2776522"/>
              <a:ext cx="1916464" cy="167345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FEABED2-B4AA-4D7A-32B5-4043546499CA}"/>
                </a:ext>
              </a:extLst>
            </p:cNvPr>
            <p:cNvSpPr txBox="1"/>
            <p:nvPr/>
          </p:nvSpPr>
          <p:spPr>
            <a:xfrm>
              <a:off x="7673599" y="2843692"/>
              <a:ext cx="5212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OCR</a:t>
              </a:r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798FBA3A-2677-BBB5-6D56-0F1C006483D7}"/>
                </a:ext>
              </a:extLst>
            </p:cNvPr>
            <p:cNvSpPr/>
            <p:nvPr/>
          </p:nvSpPr>
          <p:spPr>
            <a:xfrm>
              <a:off x="7313012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88C1D157-CD82-3304-6D60-5D5EFD69E20C}"/>
                </a:ext>
              </a:extLst>
            </p:cNvPr>
            <p:cNvSpPr/>
            <p:nvPr/>
          </p:nvSpPr>
          <p:spPr>
            <a:xfrm>
              <a:off x="758285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90688FEC-5EA2-8633-C7CE-CBB82D9BAAB4}"/>
                </a:ext>
              </a:extLst>
            </p:cNvPr>
            <p:cNvSpPr/>
            <p:nvPr/>
          </p:nvSpPr>
          <p:spPr>
            <a:xfrm>
              <a:off x="7866364" y="3174764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6F4F65F6-CE71-AF3E-3246-B0679BF3D731}"/>
                </a:ext>
              </a:extLst>
            </p:cNvPr>
            <p:cNvSpPr/>
            <p:nvPr/>
          </p:nvSpPr>
          <p:spPr>
            <a:xfrm>
              <a:off x="8136244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78F59B6E-67E6-AE20-4634-C79843DD03CD}"/>
                </a:ext>
              </a:extLst>
            </p:cNvPr>
            <p:cNvSpPr/>
            <p:nvPr/>
          </p:nvSpPr>
          <p:spPr>
            <a:xfrm>
              <a:off x="8424448" y="3176992"/>
              <a:ext cx="180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E12432A0-5EE4-F3DC-6394-5DD680D70DD2}"/>
                </a:ext>
              </a:extLst>
            </p:cNvPr>
            <p:cNvSpPr txBox="1"/>
            <p:nvPr/>
          </p:nvSpPr>
          <p:spPr>
            <a:xfrm>
              <a:off x="6948264" y="4151311"/>
              <a:ext cx="10696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Text2Speech</a:t>
              </a:r>
            </a:p>
          </p:txBody>
        </p:sp>
        <p:sp>
          <p:nvSpPr>
            <p:cNvPr id="97" name="Textfeld 96">
              <a:extLst>
                <a:ext uri="{FF2B5EF4-FFF2-40B4-BE49-F238E27FC236}">
                  <a16:creationId xmlns:a16="http://schemas.microsoft.com/office/drawing/2014/main" id="{41BD9EB9-4DFD-EC20-8536-C8E469680AC1}"/>
                </a:ext>
              </a:extLst>
            </p:cNvPr>
            <p:cNvSpPr txBox="1"/>
            <p:nvPr/>
          </p:nvSpPr>
          <p:spPr>
            <a:xfrm>
              <a:off x="7557096" y="3787156"/>
              <a:ext cx="8433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Spanisch / Italienisch</a:t>
              </a:r>
            </a:p>
          </p:txBody>
        </p: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36BF6843-C910-15FB-046C-A6C9F0E2D16E}"/>
                </a:ext>
              </a:extLst>
            </p:cNvPr>
            <p:cNvSpPr txBox="1"/>
            <p:nvPr/>
          </p:nvSpPr>
          <p:spPr>
            <a:xfrm>
              <a:off x="8211651" y="3456783"/>
              <a:ext cx="6656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Englisch</a:t>
              </a:r>
            </a:p>
          </p:txBody>
        </p:sp>
        <p:cxnSp>
          <p:nvCxnSpPr>
            <p:cNvPr id="99" name="Verbinder: gewinkelt 98">
              <a:extLst>
                <a:ext uri="{FF2B5EF4-FFF2-40B4-BE49-F238E27FC236}">
                  <a16:creationId xmlns:a16="http://schemas.microsoft.com/office/drawing/2014/main" id="{3005F929-94C3-1B60-57ED-77C3E889C211}"/>
                </a:ext>
              </a:extLst>
            </p:cNvPr>
            <p:cNvCxnSpPr>
              <a:cxnSpLocks/>
              <a:endCxn id="96" idx="0"/>
            </p:cNvCxnSpPr>
            <p:nvPr/>
          </p:nvCxnSpPr>
          <p:spPr>
            <a:xfrm rot="16200000" flipH="1">
              <a:off x="7045037" y="3713256"/>
              <a:ext cx="789627" cy="8648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Verbinder: gewinkelt 99">
              <a:extLst>
                <a:ext uri="{FF2B5EF4-FFF2-40B4-BE49-F238E27FC236}">
                  <a16:creationId xmlns:a16="http://schemas.microsoft.com/office/drawing/2014/main" id="{319EB2BB-8069-9070-D4C2-2BAA3C6F6AE9}"/>
                </a:ext>
              </a:extLst>
            </p:cNvPr>
            <p:cNvCxnSpPr>
              <a:cxnSpLocks/>
              <a:stCxn id="92" idx="2"/>
              <a:endCxn id="98" idx="0"/>
            </p:cNvCxnSpPr>
            <p:nvPr/>
          </p:nvCxnSpPr>
          <p:spPr>
            <a:xfrm rot="16200000" flipH="1">
              <a:off x="8058766" y="2971084"/>
              <a:ext cx="99791" cy="87160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Verbinder: gewinkelt 100">
              <a:extLst>
                <a:ext uri="{FF2B5EF4-FFF2-40B4-BE49-F238E27FC236}">
                  <a16:creationId xmlns:a16="http://schemas.microsoft.com/office/drawing/2014/main" id="{FC9243F1-3A47-7B21-9000-1A1F5A37F4D3}"/>
                </a:ext>
              </a:extLst>
            </p:cNvPr>
            <p:cNvCxnSpPr>
              <a:cxnSpLocks/>
              <a:stCxn id="92" idx="2"/>
              <a:endCxn id="97" idx="0"/>
            </p:cNvCxnSpPr>
            <p:nvPr/>
          </p:nvCxnSpPr>
          <p:spPr>
            <a:xfrm rot="16200000" flipH="1">
              <a:off x="7610733" y="3419116"/>
              <a:ext cx="430164" cy="30591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2BBB23C9-EEC0-F512-ED81-936906F82CBB}"/>
                </a:ext>
              </a:extLst>
            </p:cNvPr>
            <p:cNvSpPr txBox="1"/>
            <p:nvPr/>
          </p:nvSpPr>
          <p:spPr>
            <a:xfrm>
              <a:off x="8005849" y="4173422"/>
              <a:ext cx="6837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/>
                <a:t>Deutsch</a:t>
              </a:r>
            </a:p>
          </p:txBody>
        </p:sp>
        <p:cxnSp>
          <p:nvCxnSpPr>
            <p:cNvPr id="103" name="Verbinder: gewinkelt 102">
              <a:extLst>
                <a:ext uri="{FF2B5EF4-FFF2-40B4-BE49-F238E27FC236}">
                  <a16:creationId xmlns:a16="http://schemas.microsoft.com/office/drawing/2014/main" id="{8973C46A-EAE7-F0BC-4098-D17800DA9AB5}"/>
                </a:ext>
              </a:extLst>
            </p:cNvPr>
            <p:cNvCxnSpPr>
              <a:cxnSpLocks/>
              <a:stCxn id="92" idx="2"/>
              <a:endCxn id="102" idx="0"/>
            </p:cNvCxnSpPr>
            <p:nvPr/>
          </p:nvCxnSpPr>
          <p:spPr>
            <a:xfrm rot="16200000" flipH="1">
              <a:off x="7602077" y="3427773"/>
              <a:ext cx="816430" cy="67486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E2DC76A0-6D7A-3314-687B-873837FE2447}"/>
                </a:ext>
              </a:extLst>
            </p:cNvPr>
            <p:cNvSpPr txBox="1"/>
            <p:nvPr/>
          </p:nvSpPr>
          <p:spPr>
            <a:xfrm>
              <a:off x="8319030" y="3815704"/>
              <a:ext cx="5766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/>
                <a:t>Bilder</a:t>
              </a:r>
            </a:p>
          </p:txBody>
        </p:sp>
        <p:cxnSp>
          <p:nvCxnSpPr>
            <p:cNvPr id="124" name="Verbinder: gewinkelt 123">
              <a:extLst>
                <a:ext uri="{FF2B5EF4-FFF2-40B4-BE49-F238E27FC236}">
                  <a16:creationId xmlns:a16="http://schemas.microsoft.com/office/drawing/2014/main" id="{9A325741-F1FA-C5B6-C36C-B8188BD358A6}"/>
                </a:ext>
              </a:extLst>
            </p:cNvPr>
            <p:cNvCxnSpPr/>
            <p:nvPr/>
          </p:nvCxnSpPr>
          <p:spPr>
            <a:xfrm rot="16200000" flipH="1">
              <a:off x="8201526" y="3412180"/>
              <a:ext cx="458112" cy="347731"/>
            </a:xfrm>
            <a:prstGeom prst="bentConnector3">
              <a:avLst>
                <a:gd name="adj1" fmla="val 7495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9376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Produkteinsatz &amp; Features I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AAB4E9C-F254-F4F5-5631-C19B4342C81E}"/>
              </a:ext>
            </a:extLst>
          </p:cNvPr>
          <p:cNvSpPr txBox="1"/>
          <p:nvPr/>
        </p:nvSpPr>
        <p:spPr>
          <a:xfrm>
            <a:off x="597844" y="1772816"/>
            <a:ext cx="39021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rgbClr val="FF0000"/>
                </a:solidFill>
              </a:rPr>
              <a:t>Hier die Features mehr im Detail, aber Metaebene</a:t>
            </a:r>
            <a:endParaRPr lang="de-DE" sz="2000" dirty="0">
              <a:solidFill>
                <a:srgbClr val="FF0000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EF6881E-F0EE-2A8B-70C7-8A18218F231C}"/>
              </a:ext>
            </a:extLst>
          </p:cNvPr>
          <p:cNvSpPr/>
          <p:nvPr/>
        </p:nvSpPr>
        <p:spPr>
          <a:xfrm>
            <a:off x="5436096" y="1188696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Anas</a:t>
            </a:r>
          </a:p>
        </p:txBody>
      </p:sp>
    </p:spTree>
    <p:extLst>
      <p:ext uri="{BB962C8B-B14F-4D97-AF65-F5344CB8AC3E}">
        <p14:creationId xmlns:p14="http://schemas.microsoft.com/office/powerpoint/2010/main" val="2884898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Produkteinsatz &amp; Features II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05.02.2024</a:t>
            </a:r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AAB4E9C-F254-F4F5-5631-C19B4342C81E}"/>
              </a:ext>
            </a:extLst>
          </p:cNvPr>
          <p:cNvSpPr txBox="1"/>
          <p:nvPr/>
        </p:nvSpPr>
        <p:spPr>
          <a:xfrm>
            <a:off x="597844" y="1772816"/>
            <a:ext cx="79345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rgbClr val="FF0000"/>
                </a:solidFill>
              </a:rPr>
              <a:t>Praktischer Einsatz</a:t>
            </a:r>
          </a:p>
          <a:p>
            <a:r>
              <a:rPr lang="de-DE" sz="2000" dirty="0">
                <a:solidFill>
                  <a:srgbClr val="FF0000"/>
                </a:solidFill>
              </a:rPr>
              <a:t>Gesichtswiedererkennung</a:t>
            </a:r>
          </a:p>
          <a:p>
            <a:r>
              <a:rPr lang="de-DE" sz="2000" dirty="0">
                <a:solidFill>
                  <a:srgbClr val="FF0000"/>
                </a:solidFill>
              </a:rPr>
              <a:t>Suche nach Bildinhalten</a:t>
            </a:r>
          </a:p>
          <a:p>
            <a:r>
              <a:rPr lang="de-DE" sz="2000" dirty="0">
                <a:solidFill>
                  <a:srgbClr val="FF0000"/>
                </a:solidFill>
              </a:rPr>
              <a:t>Texterkennung</a:t>
            </a:r>
          </a:p>
          <a:p>
            <a:endParaRPr lang="de-DE" sz="2000" dirty="0">
              <a:solidFill>
                <a:srgbClr val="FF0000"/>
              </a:solidFill>
            </a:endParaRPr>
          </a:p>
          <a:p>
            <a:r>
              <a:rPr lang="de-DE" sz="2000" dirty="0">
                <a:solidFill>
                  <a:srgbClr val="FF0000"/>
                </a:solidFill>
              </a:rPr>
              <a:t>Privat </a:t>
            </a:r>
            <a:r>
              <a:rPr lang="de-DE" sz="2000">
                <a:solidFill>
                  <a:srgbClr val="FF0000"/>
                </a:solidFill>
              </a:rPr>
              <a:t>/ Business / Gesellschaftliche Ebene</a:t>
            </a:r>
            <a:endParaRPr lang="de-DE" sz="2000" dirty="0">
              <a:solidFill>
                <a:srgbClr val="FF0000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6AB6229-FB19-B808-6418-0518004AEDA8}"/>
              </a:ext>
            </a:extLst>
          </p:cNvPr>
          <p:cNvSpPr/>
          <p:nvPr/>
        </p:nvSpPr>
        <p:spPr>
          <a:xfrm>
            <a:off x="5436096" y="1188696"/>
            <a:ext cx="2592288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/>
              <a:t>Claus</a:t>
            </a:r>
          </a:p>
        </p:txBody>
      </p:sp>
    </p:spTree>
    <p:extLst>
      <p:ext uri="{BB962C8B-B14F-4D97-AF65-F5344CB8AC3E}">
        <p14:creationId xmlns:p14="http://schemas.microsoft.com/office/powerpoint/2010/main" val="32381419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hea">
  <a:themeElements>
    <a:clrScheme name="Rhea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Rhea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Rhe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0</TotalTime>
  <Words>563</Words>
  <Application>Microsoft Office PowerPoint</Application>
  <PresentationFormat>Bildschirmpräsentation (4:3)</PresentationFormat>
  <Paragraphs>199</Paragraphs>
  <Slides>12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21" baseType="lpstr">
      <vt:lpstr>Arial</vt:lpstr>
      <vt:lpstr>Calibri</vt:lpstr>
      <vt:lpstr>Georgia</vt:lpstr>
      <vt:lpstr>Söhne</vt:lpstr>
      <vt:lpstr>Trebuchet MS</vt:lpstr>
      <vt:lpstr>Verdana</vt:lpstr>
      <vt:lpstr>Wingdings</vt:lpstr>
      <vt:lpstr>Wingdings 2</vt:lpstr>
      <vt:lpstr>Rhea</vt:lpstr>
      <vt:lpstr>PowerPoint-Präsentation</vt:lpstr>
      <vt:lpstr>PowerPoint-Präsentation</vt:lpstr>
      <vt:lpstr>Aufgabenstellung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Vielen Dank für Ihre Aufmerksamkeit</vt:lpstr>
      <vt:lpstr>PowerPoint-Präsentation</vt:lpstr>
    </vt:vector>
  </TitlesOfParts>
  <Company>Elster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Balczukat, Phil</dc:creator>
  <cp:lastModifiedBy>Dietmar Ysop</cp:lastModifiedBy>
  <cp:revision>296</cp:revision>
  <dcterms:created xsi:type="dcterms:W3CDTF">2012-01-31T07:49:28Z</dcterms:created>
  <dcterms:modified xsi:type="dcterms:W3CDTF">2023-12-23T09:29:25Z</dcterms:modified>
</cp:coreProperties>
</file>